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63" r:id="rId3"/>
    <p:sldId id="290" r:id="rId4"/>
    <p:sldId id="285" r:id="rId5"/>
    <p:sldId id="287" r:id="rId6"/>
    <p:sldId id="294" r:id="rId7"/>
    <p:sldId id="306" r:id="rId8"/>
    <p:sldId id="295" r:id="rId9"/>
    <p:sldId id="296" r:id="rId10"/>
    <p:sldId id="303" r:id="rId11"/>
    <p:sldId id="302" r:id="rId12"/>
    <p:sldId id="297" r:id="rId13"/>
    <p:sldId id="298" r:id="rId14"/>
    <p:sldId id="299" r:id="rId15"/>
    <p:sldId id="300" r:id="rId16"/>
    <p:sldId id="301" r:id="rId17"/>
    <p:sldId id="305" r:id="rId18"/>
    <p:sldId id="291" r:id="rId19"/>
    <p:sldId id="292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A12EE7D-1580-4480-BA3C-9E6018BC1009}">
          <p14:sldIdLst>
            <p14:sldId id="257"/>
            <p14:sldId id="263"/>
            <p14:sldId id="290"/>
            <p14:sldId id="285"/>
            <p14:sldId id="287"/>
            <p14:sldId id="294"/>
            <p14:sldId id="306"/>
            <p14:sldId id="295"/>
            <p14:sldId id="296"/>
            <p14:sldId id="303"/>
            <p14:sldId id="302"/>
            <p14:sldId id="297"/>
            <p14:sldId id="298"/>
            <p14:sldId id="299"/>
            <p14:sldId id="300"/>
            <p14:sldId id="301"/>
            <p14:sldId id="305"/>
            <p14:sldId id="291"/>
            <p14:sldId id="29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4746"/>
    <a:srgbClr val="FE6D00"/>
    <a:srgbClr val="0B5151"/>
    <a:srgbClr val="F7C5A3"/>
    <a:srgbClr val="111E35"/>
    <a:srgbClr val="5B9BD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010" autoAdjust="0"/>
  </p:normalViewPr>
  <p:slideViewPr>
    <p:cSldViewPr snapToGrid="0">
      <p:cViewPr>
        <p:scale>
          <a:sx n="123" d="100"/>
          <a:sy n="123" d="100"/>
        </p:scale>
        <p:origin x="-114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9F2979-0FAF-4B13-B337-545111696126}" type="doc">
      <dgm:prSet loTypeId="urn:microsoft.com/office/officeart/2005/8/layout/process1" loCatId="process" qsTypeId="urn:microsoft.com/office/officeart/2005/8/quickstyle/3d5" qsCatId="3D" csTypeId="urn:microsoft.com/office/officeart/2005/8/colors/colorful1#2" csCatId="colorful" phldr="1"/>
      <dgm:spPr/>
    </dgm:pt>
    <dgm:pt modelId="{01211C38-3C88-4F1E-BF1E-FA18A3B3CE0A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報名</a:t>
          </a:r>
        </a:p>
      </dgm:t>
    </dgm:pt>
    <dgm:pt modelId="{78F7EDF2-425C-4275-A22D-2D2403135989}" type="parTrans" cxnId="{D17983C7-C224-405B-B05E-0F24C417102F}">
      <dgm:prSet/>
      <dgm:spPr/>
      <dgm:t>
        <a:bodyPr/>
        <a:lstStyle/>
        <a:p>
          <a:endParaRPr lang="zh-TW" altLang="en-US" sz="16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7321C97-4125-4AC9-AD8D-5CAC83ACE1E6}" type="sibTrans" cxnId="{D17983C7-C224-405B-B05E-0F24C417102F}">
      <dgm:prSet custT="1"/>
      <dgm:spPr/>
      <dgm:t>
        <a:bodyPr/>
        <a:lstStyle/>
        <a:p>
          <a:endParaRPr lang="zh-TW" altLang="en-US" sz="16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219541C-B502-4F0F-BCF5-6644B7977EF5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破冰組隊</a:t>
          </a:r>
          <a:endParaRPr lang="en-US" altLang="zh-TW" sz="16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與實作</a:t>
          </a:r>
        </a:p>
      </dgm:t>
    </dgm:pt>
    <dgm:pt modelId="{B29800F3-7455-47C8-8AC8-DEFDCE396773}" type="parTrans" cxnId="{48947E9D-2C04-469E-A4F1-DB153572A7C1}">
      <dgm:prSet/>
      <dgm:spPr/>
      <dgm:t>
        <a:bodyPr/>
        <a:lstStyle/>
        <a:p>
          <a:endParaRPr lang="zh-TW" altLang="en-US" sz="16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3539914-0367-42FF-9F26-2CD44EA14729}" type="sibTrans" cxnId="{48947E9D-2C04-469E-A4F1-DB153572A7C1}">
      <dgm:prSet custT="1"/>
      <dgm:spPr/>
      <dgm:t>
        <a:bodyPr/>
        <a:lstStyle/>
        <a:p>
          <a:endParaRPr lang="zh-TW" altLang="en-US" sz="16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416D4E4-F1F2-4F13-ACB9-68F7A51CB37E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80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全國賽</a:t>
          </a:r>
          <a:endParaRPr lang="zh-TW" altLang="en-US" sz="18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5D72820-142F-49F3-B84D-F4D643A2FAE3}" type="parTrans" cxnId="{5A98F029-FC23-4786-8F6B-34B919B0D2CA}">
      <dgm:prSet/>
      <dgm:spPr/>
      <dgm:t>
        <a:bodyPr/>
        <a:lstStyle/>
        <a:p>
          <a:endParaRPr lang="zh-TW" altLang="en-US" sz="16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5E624CF-07AD-41F9-A86B-3804D86CA6F3}" type="sibTrans" cxnId="{5A98F029-FC23-4786-8F6B-34B919B0D2CA}">
      <dgm:prSet custT="1"/>
      <dgm:spPr/>
      <dgm:t>
        <a:bodyPr/>
        <a:lstStyle/>
        <a:p>
          <a:endParaRPr lang="zh-TW" altLang="en-US" sz="16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F9A9700-FFD8-4C17-8162-B356C57D20E0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80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成果展</a:t>
          </a:r>
          <a:endParaRPr lang="zh-TW" altLang="en-US" sz="18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8730E92-BEF1-4925-8A47-F582708181CF}" type="parTrans" cxnId="{6822D99D-04ED-466C-AFE8-97688A64EB34}">
      <dgm:prSet/>
      <dgm:spPr/>
      <dgm:t>
        <a:bodyPr/>
        <a:lstStyle/>
        <a:p>
          <a:endParaRPr lang="zh-TW" altLang="en-US" sz="16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BC226D5-7C42-40F9-A550-9674D3D5547F}" type="sibTrans" cxnId="{6822D99D-04ED-466C-AFE8-97688A64EB34}">
      <dgm:prSet/>
      <dgm:spPr/>
      <dgm:t>
        <a:bodyPr/>
        <a:lstStyle/>
        <a:p>
          <a:endParaRPr lang="zh-TW" altLang="en-US" sz="16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A67A764-ECEF-4FAF-9CFA-71992107EEA1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80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公佈晉級全國賽名單</a:t>
          </a:r>
          <a:endParaRPr lang="zh-TW" altLang="en-US" sz="18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596F9C0-9B08-4FBE-A15A-D8A38A98817E}" type="sibTrans" cxnId="{A9188CEC-807D-44DD-8B97-A6CAA3EB614D}">
      <dgm:prSet custT="1"/>
      <dgm:spPr/>
      <dgm:t>
        <a:bodyPr/>
        <a:lstStyle/>
        <a:p>
          <a:endParaRPr lang="zh-TW" altLang="en-US" sz="16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A708D2D-2D3D-4663-85B6-0F3262256D17}" type="parTrans" cxnId="{A9188CEC-807D-44DD-8B97-A6CAA3EB614D}">
      <dgm:prSet/>
      <dgm:spPr/>
      <dgm:t>
        <a:bodyPr/>
        <a:lstStyle/>
        <a:p>
          <a:endParaRPr lang="zh-TW" altLang="en-US" sz="16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25EA1EE-2F4C-42F0-A018-B7E18E5EC6A5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分區賽</a:t>
          </a:r>
        </a:p>
      </dgm:t>
    </dgm:pt>
    <dgm:pt modelId="{1F931E00-C82A-4BBC-BBF1-0A83624581A5}" type="parTrans" cxnId="{C481E3EC-48FA-457B-88E1-5DA683EE2297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20A74B2F-0BE5-40E8-B22B-25C5DC2CC49D}" type="sibTrans" cxnId="{C481E3EC-48FA-457B-88E1-5DA683EE2297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539A4AFD-C4E9-447E-BEFA-FFD665C0B32B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分區       </a:t>
          </a:r>
          <a:endParaRPr lang="en-US" altLang="zh-TW" sz="18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說明會</a:t>
          </a:r>
        </a:p>
      </dgm:t>
    </dgm:pt>
    <dgm:pt modelId="{B988865A-E7C5-4BAA-8321-FCF954BA96A7}" type="parTrans" cxnId="{BB60230B-4897-4419-805B-1AEF7E3CC2A3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C64BEE81-21B2-4734-96AE-99710DF9715C}" type="sibTrans" cxnId="{BB60230B-4897-4419-805B-1AEF7E3CC2A3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D8B98973-475F-4E84-A0AA-0A24F8A77C19}" type="pres">
      <dgm:prSet presAssocID="{0E9F2979-0FAF-4B13-B337-545111696126}" presName="Name0" presStyleCnt="0">
        <dgm:presLayoutVars>
          <dgm:dir/>
          <dgm:resizeHandles val="exact"/>
        </dgm:presLayoutVars>
      </dgm:prSet>
      <dgm:spPr/>
    </dgm:pt>
    <dgm:pt modelId="{E6A80633-A6DA-4759-8CD8-BE2BABD25636}" type="pres">
      <dgm:prSet presAssocID="{01211C38-3C88-4F1E-BF1E-FA18A3B3CE0A}" presName="node" presStyleLbl="node1" presStyleIdx="0" presStyleCnt="7" custLinFactNeighborX="10388" custLinFactNeighborY="-24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166927-9DBB-4102-B3D7-47DEC8AAF7D9}" type="pres">
      <dgm:prSet presAssocID="{47321C97-4125-4AC9-AD8D-5CAC83ACE1E6}" presName="sibTrans" presStyleLbl="sibTrans2D1" presStyleIdx="0" presStyleCnt="6"/>
      <dgm:spPr/>
      <dgm:t>
        <a:bodyPr/>
        <a:lstStyle/>
        <a:p>
          <a:endParaRPr lang="zh-TW" altLang="en-US"/>
        </a:p>
      </dgm:t>
    </dgm:pt>
    <dgm:pt modelId="{C110B263-EAEB-4A08-A450-4A104182480E}" type="pres">
      <dgm:prSet presAssocID="{47321C97-4125-4AC9-AD8D-5CAC83ACE1E6}" presName="connectorText" presStyleLbl="sibTrans2D1" presStyleIdx="0" presStyleCnt="6"/>
      <dgm:spPr/>
      <dgm:t>
        <a:bodyPr/>
        <a:lstStyle/>
        <a:p>
          <a:endParaRPr lang="zh-TW" altLang="en-US"/>
        </a:p>
      </dgm:t>
    </dgm:pt>
    <dgm:pt modelId="{FCC2D3C9-FCA0-44DD-941B-EC2E6DEFF24C}" type="pres">
      <dgm:prSet presAssocID="{539A4AFD-C4E9-447E-BEFA-FFD665C0B32B}" presName="node" presStyleLbl="node1" presStyleIdx="1" presStyleCnt="7" custLinFactNeighborX="51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2590B2C-C183-4A25-A23E-95A181A0ED06}" type="pres">
      <dgm:prSet presAssocID="{C64BEE81-21B2-4734-96AE-99710DF9715C}" presName="sibTrans" presStyleLbl="sibTrans2D1" presStyleIdx="1" presStyleCnt="6"/>
      <dgm:spPr/>
      <dgm:t>
        <a:bodyPr/>
        <a:lstStyle/>
        <a:p>
          <a:endParaRPr lang="zh-TW" altLang="en-US"/>
        </a:p>
      </dgm:t>
    </dgm:pt>
    <dgm:pt modelId="{D964D9A8-F1EC-4A69-A950-52DFEF4ECC7F}" type="pres">
      <dgm:prSet presAssocID="{C64BEE81-21B2-4734-96AE-99710DF9715C}" presName="connectorText" presStyleLbl="sibTrans2D1" presStyleIdx="1" presStyleCnt="6"/>
      <dgm:spPr/>
      <dgm:t>
        <a:bodyPr/>
        <a:lstStyle/>
        <a:p>
          <a:endParaRPr lang="zh-TW" altLang="en-US"/>
        </a:p>
      </dgm:t>
    </dgm:pt>
    <dgm:pt modelId="{82B35032-B52C-4B5B-9004-6BAEA2254746}" type="pres">
      <dgm:prSet presAssocID="{5219541C-B502-4F0F-BCF5-6644B7977EF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1CB460C-397C-4FAA-9FA3-FCA37D563EBF}" type="pres">
      <dgm:prSet presAssocID="{63539914-0367-42FF-9F26-2CD44EA14729}" presName="sibTrans" presStyleLbl="sibTrans2D1" presStyleIdx="2" presStyleCnt="6"/>
      <dgm:spPr/>
      <dgm:t>
        <a:bodyPr/>
        <a:lstStyle/>
        <a:p>
          <a:endParaRPr lang="zh-TW" altLang="en-US"/>
        </a:p>
      </dgm:t>
    </dgm:pt>
    <dgm:pt modelId="{463C9E45-897C-4519-AA35-F30EB167E714}" type="pres">
      <dgm:prSet presAssocID="{63539914-0367-42FF-9F26-2CD44EA14729}" presName="connectorText" presStyleLbl="sibTrans2D1" presStyleIdx="2" presStyleCnt="6"/>
      <dgm:spPr/>
      <dgm:t>
        <a:bodyPr/>
        <a:lstStyle/>
        <a:p>
          <a:endParaRPr lang="zh-TW" altLang="en-US"/>
        </a:p>
      </dgm:t>
    </dgm:pt>
    <dgm:pt modelId="{9C13E7BA-AE2A-49FE-8EEF-C904F5B07B56}" type="pres">
      <dgm:prSet presAssocID="{625EA1EE-2F4C-42F0-A018-B7E18E5EC6A5}" presName="node" presStyleLbl="node1" presStyleIdx="3" presStyleCnt="7" custLinFactNeighborY="256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4043FB7-AEB2-4825-8E8C-31D7D5E3700E}" type="pres">
      <dgm:prSet presAssocID="{20A74B2F-0BE5-40E8-B22B-25C5DC2CC49D}" presName="sibTrans" presStyleLbl="sibTrans2D1" presStyleIdx="3" presStyleCnt="6"/>
      <dgm:spPr/>
      <dgm:t>
        <a:bodyPr/>
        <a:lstStyle/>
        <a:p>
          <a:endParaRPr lang="zh-TW" altLang="en-US"/>
        </a:p>
      </dgm:t>
    </dgm:pt>
    <dgm:pt modelId="{EE412CCD-E8D2-4258-9999-789EE8536958}" type="pres">
      <dgm:prSet presAssocID="{20A74B2F-0BE5-40E8-B22B-25C5DC2CC49D}" presName="connectorText" presStyleLbl="sibTrans2D1" presStyleIdx="3" presStyleCnt="6"/>
      <dgm:spPr/>
      <dgm:t>
        <a:bodyPr/>
        <a:lstStyle/>
        <a:p>
          <a:endParaRPr lang="zh-TW" altLang="en-US"/>
        </a:p>
      </dgm:t>
    </dgm:pt>
    <dgm:pt modelId="{2EF9DFD6-3011-43A9-8E47-9BEFE2A9560D}" type="pres">
      <dgm:prSet presAssocID="{EA67A764-ECEF-4FAF-9CFA-71992107EEA1}" presName="node" presStyleLbl="node1" presStyleIdx="4" presStyleCnt="7" custScaleX="112312" custLinFactNeighborX="1472" custLinFactNeighborY="-94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5AA9B3-065A-4CE9-BB88-857879CE1FB5}" type="pres">
      <dgm:prSet presAssocID="{1596F9C0-9B08-4FBE-A15A-D8A38A98817E}" presName="sibTrans" presStyleLbl="sibTrans2D1" presStyleIdx="4" presStyleCnt="6"/>
      <dgm:spPr/>
      <dgm:t>
        <a:bodyPr/>
        <a:lstStyle/>
        <a:p>
          <a:endParaRPr lang="zh-TW" altLang="en-US"/>
        </a:p>
      </dgm:t>
    </dgm:pt>
    <dgm:pt modelId="{6601730E-187E-432E-A71B-E5A28105D65D}" type="pres">
      <dgm:prSet presAssocID="{1596F9C0-9B08-4FBE-A15A-D8A38A98817E}" presName="connectorText" presStyleLbl="sibTrans2D1" presStyleIdx="4" presStyleCnt="6"/>
      <dgm:spPr/>
      <dgm:t>
        <a:bodyPr/>
        <a:lstStyle/>
        <a:p>
          <a:endParaRPr lang="zh-TW" altLang="en-US"/>
        </a:p>
      </dgm:t>
    </dgm:pt>
    <dgm:pt modelId="{85E2D215-036A-44CC-8FBB-BAE0C521961B}" type="pres">
      <dgm:prSet presAssocID="{0416D4E4-F1F2-4F13-ACB9-68F7A51CB37E}" presName="node" presStyleLbl="node1" presStyleIdx="5" presStyleCnt="7" custLinFactNeighborX="-3638" custLinFactNeighborY="-94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072C8B-9DF4-444B-9FA0-C918422BE135}" type="pres">
      <dgm:prSet presAssocID="{D5E624CF-07AD-41F9-A86B-3804D86CA6F3}" presName="sibTrans" presStyleLbl="sibTrans2D1" presStyleIdx="5" presStyleCnt="6"/>
      <dgm:spPr/>
      <dgm:t>
        <a:bodyPr/>
        <a:lstStyle/>
        <a:p>
          <a:endParaRPr lang="zh-TW" altLang="en-US"/>
        </a:p>
      </dgm:t>
    </dgm:pt>
    <dgm:pt modelId="{D778D4B8-C947-40EC-8991-4B2D408E0EC3}" type="pres">
      <dgm:prSet presAssocID="{D5E624CF-07AD-41F9-A86B-3804D86CA6F3}" presName="connectorText" presStyleLbl="sibTrans2D1" presStyleIdx="5" presStyleCnt="6"/>
      <dgm:spPr/>
      <dgm:t>
        <a:bodyPr/>
        <a:lstStyle/>
        <a:p>
          <a:endParaRPr lang="zh-TW" altLang="en-US"/>
        </a:p>
      </dgm:t>
    </dgm:pt>
    <dgm:pt modelId="{5FBDEE58-E957-4D12-8B27-B18FC0A5B68C}" type="pres">
      <dgm:prSet presAssocID="{1F9A9700-FFD8-4C17-8162-B356C57D20E0}" presName="node" presStyleLbl="node1" presStyleIdx="6" presStyleCnt="7" custLinFactNeighborX="1472" custLinFactNeighborY="-94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822D99D-04ED-466C-AFE8-97688A64EB34}" srcId="{0E9F2979-0FAF-4B13-B337-545111696126}" destId="{1F9A9700-FFD8-4C17-8162-B356C57D20E0}" srcOrd="6" destOrd="0" parTransId="{E8730E92-BEF1-4925-8A47-F582708181CF}" sibTransId="{FBC226D5-7C42-40F9-A550-9674D3D5547F}"/>
    <dgm:cxn modelId="{C7CA1BBA-2252-4F0A-8A58-9A1D3963934A}" type="presOf" srcId="{EA67A764-ECEF-4FAF-9CFA-71992107EEA1}" destId="{2EF9DFD6-3011-43A9-8E47-9BEFE2A9560D}" srcOrd="0" destOrd="0" presId="urn:microsoft.com/office/officeart/2005/8/layout/process1"/>
    <dgm:cxn modelId="{369DE532-1F03-498D-BCDC-4B0225F5692B}" type="presOf" srcId="{539A4AFD-C4E9-447E-BEFA-FFD665C0B32B}" destId="{FCC2D3C9-FCA0-44DD-941B-EC2E6DEFF24C}" srcOrd="0" destOrd="0" presId="urn:microsoft.com/office/officeart/2005/8/layout/process1"/>
    <dgm:cxn modelId="{E796A31C-BC34-4D21-B4F9-6759F0B2277A}" type="presOf" srcId="{1596F9C0-9B08-4FBE-A15A-D8A38A98817E}" destId="{875AA9B3-065A-4CE9-BB88-857879CE1FB5}" srcOrd="0" destOrd="0" presId="urn:microsoft.com/office/officeart/2005/8/layout/process1"/>
    <dgm:cxn modelId="{BB60230B-4897-4419-805B-1AEF7E3CC2A3}" srcId="{0E9F2979-0FAF-4B13-B337-545111696126}" destId="{539A4AFD-C4E9-447E-BEFA-FFD665C0B32B}" srcOrd="1" destOrd="0" parTransId="{B988865A-E7C5-4BAA-8321-FCF954BA96A7}" sibTransId="{C64BEE81-21B2-4734-96AE-99710DF9715C}"/>
    <dgm:cxn modelId="{A9188CEC-807D-44DD-8B97-A6CAA3EB614D}" srcId="{0E9F2979-0FAF-4B13-B337-545111696126}" destId="{EA67A764-ECEF-4FAF-9CFA-71992107EEA1}" srcOrd="4" destOrd="0" parTransId="{AA708D2D-2D3D-4663-85B6-0F3262256D17}" sibTransId="{1596F9C0-9B08-4FBE-A15A-D8A38A98817E}"/>
    <dgm:cxn modelId="{A28B2CEE-D10F-4560-9D13-0ECC2DFBEF28}" type="presOf" srcId="{C64BEE81-21B2-4734-96AE-99710DF9715C}" destId="{D964D9A8-F1EC-4A69-A950-52DFEF4ECC7F}" srcOrd="1" destOrd="0" presId="urn:microsoft.com/office/officeart/2005/8/layout/process1"/>
    <dgm:cxn modelId="{8C8ABE8B-51AF-4328-8E35-4F77A9950293}" type="presOf" srcId="{20A74B2F-0BE5-40E8-B22B-25C5DC2CC49D}" destId="{EE412CCD-E8D2-4258-9999-789EE8536958}" srcOrd="1" destOrd="0" presId="urn:microsoft.com/office/officeart/2005/8/layout/process1"/>
    <dgm:cxn modelId="{BAA65580-A569-4BC5-AC73-EEFB8F9BE015}" type="presOf" srcId="{5219541C-B502-4F0F-BCF5-6644B7977EF5}" destId="{82B35032-B52C-4B5B-9004-6BAEA2254746}" srcOrd="0" destOrd="0" presId="urn:microsoft.com/office/officeart/2005/8/layout/process1"/>
    <dgm:cxn modelId="{4C03BD73-561C-4C38-9C4F-6CCCE5D1139D}" type="presOf" srcId="{C64BEE81-21B2-4734-96AE-99710DF9715C}" destId="{52590B2C-C183-4A25-A23E-95A181A0ED06}" srcOrd="0" destOrd="0" presId="urn:microsoft.com/office/officeart/2005/8/layout/process1"/>
    <dgm:cxn modelId="{B621CD4E-1CE7-4A0E-8CDF-0F0C0EFDF339}" type="presOf" srcId="{63539914-0367-42FF-9F26-2CD44EA14729}" destId="{463C9E45-897C-4519-AA35-F30EB167E714}" srcOrd="1" destOrd="0" presId="urn:microsoft.com/office/officeart/2005/8/layout/process1"/>
    <dgm:cxn modelId="{FD8A147A-6D6E-429B-A17F-9FC867BACF00}" type="presOf" srcId="{D5E624CF-07AD-41F9-A86B-3804D86CA6F3}" destId="{D778D4B8-C947-40EC-8991-4B2D408E0EC3}" srcOrd="1" destOrd="0" presId="urn:microsoft.com/office/officeart/2005/8/layout/process1"/>
    <dgm:cxn modelId="{C481E3EC-48FA-457B-88E1-5DA683EE2297}" srcId="{0E9F2979-0FAF-4B13-B337-545111696126}" destId="{625EA1EE-2F4C-42F0-A018-B7E18E5EC6A5}" srcOrd="3" destOrd="0" parTransId="{1F931E00-C82A-4BBC-BBF1-0A83624581A5}" sibTransId="{20A74B2F-0BE5-40E8-B22B-25C5DC2CC49D}"/>
    <dgm:cxn modelId="{DFE5D52A-C078-46F2-8F1A-AA1B6488E8FB}" type="presOf" srcId="{47321C97-4125-4AC9-AD8D-5CAC83ACE1E6}" destId="{C110B263-EAEB-4A08-A450-4A104182480E}" srcOrd="1" destOrd="0" presId="urn:microsoft.com/office/officeart/2005/8/layout/process1"/>
    <dgm:cxn modelId="{4FF8E41C-A094-4BCD-AD02-D704725B4168}" type="presOf" srcId="{1596F9C0-9B08-4FBE-A15A-D8A38A98817E}" destId="{6601730E-187E-432E-A71B-E5A28105D65D}" srcOrd="1" destOrd="0" presId="urn:microsoft.com/office/officeart/2005/8/layout/process1"/>
    <dgm:cxn modelId="{EC229EBD-5943-4F42-AEEA-8AF73A809704}" type="presOf" srcId="{0E9F2979-0FAF-4B13-B337-545111696126}" destId="{D8B98973-475F-4E84-A0AA-0A24F8A77C19}" srcOrd="0" destOrd="0" presId="urn:microsoft.com/office/officeart/2005/8/layout/process1"/>
    <dgm:cxn modelId="{E584AF8A-25C1-47C7-AEC3-AF0892840175}" type="presOf" srcId="{47321C97-4125-4AC9-AD8D-5CAC83ACE1E6}" destId="{B6166927-9DBB-4102-B3D7-47DEC8AAF7D9}" srcOrd="0" destOrd="0" presId="urn:microsoft.com/office/officeart/2005/8/layout/process1"/>
    <dgm:cxn modelId="{48947E9D-2C04-469E-A4F1-DB153572A7C1}" srcId="{0E9F2979-0FAF-4B13-B337-545111696126}" destId="{5219541C-B502-4F0F-BCF5-6644B7977EF5}" srcOrd="2" destOrd="0" parTransId="{B29800F3-7455-47C8-8AC8-DEFDCE396773}" sibTransId="{63539914-0367-42FF-9F26-2CD44EA14729}"/>
    <dgm:cxn modelId="{063450DA-045F-47A6-826E-A1664AAE7047}" type="presOf" srcId="{20A74B2F-0BE5-40E8-B22B-25C5DC2CC49D}" destId="{94043FB7-AEB2-4825-8E8C-31D7D5E3700E}" srcOrd="0" destOrd="0" presId="urn:microsoft.com/office/officeart/2005/8/layout/process1"/>
    <dgm:cxn modelId="{E929823F-5A2F-429E-925F-7D8E746D5E70}" type="presOf" srcId="{63539914-0367-42FF-9F26-2CD44EA14729}" destId="{71CB460C-397C-4FAA-9FA3-FCA37D563EBF}" srcOrd="0" destOrd="0" presId="urn:microsoft.com/office/officeart/2005/8/layout/process1"/>
    <dgm:cxn modelId="{D81D8378-0B75-4808-B81B-3C9EE921DEDD}" type="presOf" srcId="{D5E624CF-07AD-41F9-A86B-3804D86CA6F3}" destId="{B1072C8B-9DF4-444B-9FA0-C918422BE135}" srcOrd="0" destOrd="0" presId="urn:microsoft.com/office/officeart/2005/8/layout/process1"/>
    <dgm:cxn modelId="{A6E70DB2-B13E-4EE8-A44C-D696F4113F30}" type="presOf" srcId="{0416D4E4-F1F2-4F13-ACB9-68F7A51CB37E}" destId="{85E2D215-036A-44CC-8FBB-BAE0C521961B}" srcOrd="0" destOrd="0" presId="urn:microsoft.com/office/officeart/2005/8/layout/process1"/>
    <dgm:cxn modelId="{9F8B5A24-B25E-423C-AF1A-1564794E6CF5}" type="presOf" srcId="{625EA1EE-2F4C-42F0-A018-B7E18E5EC6A5}" destId="{9C13E7BA-AE2A-49FE-8EEF-C904F5B07B56}" srcOrd="0" destOrd="0" presId="urn:microsoft.com/office/officeart/2005/8/layout/process1"/>
    <dgm:cxn modelId="{5A98F029-FC23-4786-8F6B-34B919B0D2CA}" srcId="{0E9F2979-0FAF-4B13-B337-545111696126}" destId="{0416D4E4-F1F2-4F13-ACB9-68F7A51CB37E}" srcOrd="5" destOrd="0" parTransId="{75D72820-142F-49F3-B84D-F4D643A2FAE3}" sibTransId="{D5E624CF-07AD-41F9-A86B-3804D86CA6F3}"/>
    <dgm:cxn modelId="{7D1685F1-BDFB-429E-B774-4867E86CF0EB}" type="presOf" srcId="{1F9A9700-FFD8-4C17-8162-B356C57D20E0}" destId="{5FBDEE58-E957-4D12-8B27-B18FC0A5B68C}" srcOrd="0" destOrd="0" presId="urn:microsoft.com/office/officeart/2005/8/layout/process1"/>
    <dgm:cxn modelId="{D17983C7-C224-405B-B05E-0F24C417102F}" srcId="{0E9F2979-0FAF-4B13-B337-545111696126}" destId="{01211C38-3C88-4F1E-BF1E-FA18A3B3CE0A}" srcOrd="0" destOrd="0" parTransId="{78F7EDF2-425C-4275-A22D-2D2403135989}" sibTransId="{47321C97-4125-4AC9-AD8D-5CAC83ACE1E6}"/>
    <dgm:cxn modelId="{A81DBFCA-5212-4BE5-A061-D99B8478565E}" type="presOf" srcId="{01211C38-3C88-4F1E-BF1E-FA18A3B3CE0A}" destId="{E6A80633-A6DA-4759-8CD8-BE2BABD25636}" srcOrd="0" destOrd="0" presId="urn:microsoft.com/office/officeart/2005/8/layout/process1"/>
    <dgm:cxn modelId="{357CCC94-1609-4FA4-9CE2-0B073DB78FB0}" type="presParOf" srcId="{D8B98973-475F-4E84-A0AA-0A24F8A77C19}" destId="{E6A80633-A6DA-4759-8CD8-BE2BABD25636}" srcOrd="0" destOrd="0" presId="urn:microsoft.com/office/officeart/2005/8/layout/process1"/>
    <dgm:cxn modelId="{00101AE9-9AA3-4B71-9882-132500F90BD1}" type="presParOf" srcId="{D8B98973-475F-4E84-A0AA-0A24F8A77C19}" destId="{B6166927-9DBB-4102-B3D7-47DEC8AAF7D9}" srcOrd="1" destOrd="0" presId="urn:microsoft.com/office/officeart/2005/8/layout/process1"/>
    <dgm:cxn modelId="{0A9106EC-8BDD-4B63-AED0-607067549E24}" type="presParOf" srcId="{B6166927-9DBB-4102-B3D7-47DEC8AAF7D9}" destId="{C110B263-EAEB-4A08-A450-4A104182480E}" srcOrd="0" destOrd="0" presId="urn:microsoft.com/office/officeart/2005/8/layout/process1"/>
    <dgm:cxn modelId="{E0C627D3-A931-48C5-B79E-3146F52A3D45}" type="presParOf" srcId="{D8B98973-475F-4E84-A0AA-0A24F8A77C19}" destId="{FCC2D3C9-FCA0-44DD-941B-EC2E6DEFF24C}" srcOrd="2" destOrd="0" presId="urn:microsoft.com/office/officeart/2005/8/layout/process1"/>
    <dgm:cxn modelId="{EFEA6951-BEEC-42AA-A604-A6F965807908}" type="presParOf" srcId="{D8B98973-475F-4E84-A0AA-0A24F8A77C19}" destId="{52590B2C-C183-4A25-A23E-95A181A0ED06}" srcOrd="3" destOrd="0" presId="urn:microsoft.com/office/officeart/2005/8/layout/process1"/>
    <dgm:cxn modelId="{906BF2FE-A1E8-48E2-8661-F288046AE7AF}" type="presParOf" srcId="{52590B2C-C183-4A25-A23E-95A181A0ED06}" destId="{D964D9A8-F1EC-4A69-A950-52DFEF4ECC7F}" srcOrd="0" destOrd="0" presId="urn:microsoft.com/office/officeart/2005/8/layout/process1"/>
    <dgm:cxn modelId="{8AB9EB8E-1548-44A4-8FB8-51403EF0EA62}" type="presParOf" srcId="{D8B98973-475F-4E84-A0AA-0A24F8A77C19}" destId="{82B35032-B52C-4B5B-9004-6BAEA2254746}" srcOrd="4" destOrd="0" presId="urn:microsoft.com/office/officeart/2005/8/layout/process1"/>
    <dgm:cxn modelId="{EAC5273B-E74E-4FB7-BC99-9BC43197DA28}" type="presParOf" srcId="{D8B98973-475F-4E84-A0AA-0A24F8A77C19}" destId="{71CB460C-397C-4FAA-9FA3-FCA37D563EBF}" srcOrd="5" destOrd="0" presId="urn:microsoft.com/office/officeart/2005/8/layout/process1"/>
    <dgm:cxn modelId="{B3B344DF-1F93-46AD-A1CC-01C8B22B4732}" type="presParOf" srcId="{71CB460C-397C-4FAA-9FA3-FCA37D563EBF}" destId="{463C9E45-897C-4519-AA35-F30EB167E714}" srcOrd="0" destOrd="0" presId="urn:microsoft.com/office/officeart/2005/8/layout/process1"/>
    <dgm:cxn modelId="{C07777AD-08FE-49D2-A566-44613093249A}" type="presParOf" srcId="{D8B98973-475F-4E84-A0AA-0A24F8A77C19}" destId="{9C13E7BA-AE2A-49FE-8EEF-C904F5B07B56}" srcOrd="6" destOrd="0" presId="urn:microsoft.com/office/officeart/2005/8/layout/process1"/>
    <dgm:cxn modelId="{6F8FE323-89B9-42EF-803C-057E45F493A8}" type="presParOf" srcId="{D8B98973-475F-4E84-A0AA-0A24F8A77C19}" destId="{94043FB7-AEB2-4825-8E8C-31D7D5E3700E}" srcOrd="7" destOrd="0" presId="urn:microsoft.com/office/officeart/2005/8/layout/process1"/>
    <dgm:cxn modelId="{34E2876C-4B39-4B9C-9A05-AF90A0ACB8A6}" type="presParOf" srcId="{94043FB7-AEB2-4825-8E8C-31D7D5E3700E}" destId="{EE412CCD-E8D2-4258-9999-789EE8536958}" srcOrd="0" destOrd="0" presId="urn:microsoft.com/office/officeart/2005/8/layout/process1"/>
    <dgm:cxn modelId="{1F5165BB-509B-4BC2-9E22-AE060CE35877}" type="presParOf" srcId="{D8B98973-475F-4E84-A0AA-0A24F8A77C19}" destId="{2EF9DFD6-3011-43A9-8E47-9BEFE2A9560D}" srcOrd="8" destOrd="0" presId="urn:microsoft.com/office/officeart/2005/8/layout/process1"/>
    <dgm:cxn modelId="{2F98E137-6FE0-404B-B70B-76D052846B85}" type="presParOf" srcId="{D8B98973-475F-4E84-A0AA-0A24F8A77C19}" destId="{875AA9B3-065A-4CE9-BB88-857879CE1FB5}" srcOrd="9" destOrd="0" presId="urn:microsoft.com/office/officeart/2005/8/layout/process1"/>
    <dgm:cxn modelId="{FFFF2AB5-3372-4C53-A6F5-011FFEA17EC1}" type="presParOf" srcId="{875AA9B3-065A-4CE9-BB88-857879CE1FB5}" destId="{6601730E-187E-432E-A71B-E5A28105D65D}" srcOrd="0" destOrd="0" presId="urn:microsoft.com/office/officeart/2005/8/layout/process1"/>
    <dgm:cxn modelId="{E0A6DF49-1F88-483A-A182-C424CCB13A1A}" type="presParOf" srcId="{D8B98973-475F-4E84-A0AA-0A24F8A77C19}" destId="{85E2D215-036A-44CC-8FBB-BAE0C521961B}" srcOrd="10" destOrd="0" presId="urn:microsoft.com/office/officeart/2005/8/layout/process1"/>
    <dgm:cxn modelId="{4E05FE47-6C3F-4DAD-A4F0-4C465995E2D1}" type="presParOf" srcId="{D8B98973-475F-4E84-A0AA-0A24F8A77C19}" destId="{B1072C8B-9DF4-444B-9FA0-C918422BE135}" srcOrd="11" destOrd="0" presId="urn:microsoft.com/office/officeart/2005/8/layout/process1"/>
    <dgm:cxn modelId="{6230E66E-DDC9-49E8-9A13-D339FE04CCA6}" type="presParOf" srcId="{B1072C8B-9DF4-444B-9FA0-C918422BE135}" destId="{D778D4B8-C947-40EC-8991-4B2D408E0EC3}" srcOrd="0" destOrd="0" presId="urn:microsoft.com/office/officeart/2005/8/layout/process1"/>
    <dgm:cxn modelId="{4438C2CC-5C05-43DE-9ECE-55FA76211926}" type="presParOf" srcId="{D8B98973-475F-4E84-A0AA-0A24F8A77C19}" destId="{5FBDEE58-E957-4D12-8B27-B18FC0A5B68C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80633-A6DA-4759-8CD8-BE2BABD25636}">
      <dsp:nvSpPr>
        <dsp:cNvPr id="0" name=""/>
        <dsp:cNvSpPr/>
      </dsp:nvSpPr>
      <dsp:spPr>
        <a:xfrm>
          <a:off x="61353" y="281312"/>
          <a:ext cx="1293323" cy="9952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8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報名</a:t>
          </a:r>
        </a:p>
      </dsp:txBody>
      <dsp:txXfrm>
        <a:off x="90502" y="310461"/>
        <a:ext cx="1235025" cy="936916"/>
      </dsp:txXfrm>
    </dsp:sp>
    <dsp:sp modelId="{B6166927-9DBB-4102-B3D7-47DEC8AAF7D9}">
      <dsp:nvSpPr>
        <dsp:cNvPr id="0" name=""/>
        <dsp:cNvSpPr/>
      </dsp:nvSpPr>
      <dsp:spPr>
        <a:xfrm rot="47786">
          <a:off x="1477170" y="631044"/>
          <a:ext cx="259738" cy="3207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477174" y="694651"/>
        <a:ext cx="181817" cy="192446"/>
      </dsp:txXfrm>
    </dsp:sp>
    <dsp:sp modelId="{FCC2D3C9-FCA0-44DD-941B-EC2E6DEFF24C}">
      <dsp:nvSpPr>
        <dsp:cNvPr id="0" name=""/>
        <dsp:cNvSpPr/>
      </dsp:nvSpPr>
      <dsp:spPr>
        <a:xfrm>
          <a:off x="1844701" y="306102"/>
          <a:ext cx="1293323" cy="9952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8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分區       </a:t>
          </a:r>
          <a:endParaRPr lang="en-US" altLang="zh-TW" sz="18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8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說明會</a:t>
          </a:r>
        </a:p>
      </dsp:txBody>
      <dsp:txXfrm>
        <a:off x="1873850" y="335251"/>
        <a:ext cx="1235025" cy="936916"/>
      </dsp:txXfrm>
    </dsp:sp>
    <dsp:sp modelId="{52590B2C-C183-4A25-A23E-95A181A0ED06}">
      <dsp:nvSpPr>
        <dsp:cNvPr id="0" name=""/>
        <dsp:cNvSpPr/>
      </dsp:nvSpPr>
      <dsp:spPr>
        <a:xfrm>
          <a:off x="3260747" y="643337"/>
          <a:ext cx="260173" cy="3207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>
            <a:solidFill>
              <a:schemeClr val="tx1"/>
            </a:solidFill>
          </a:endParaRPr>
        </a:p>
      </dsp:txBody>
      <dsp:txXfrm>
        <a:off x="3260747" y="707486"/>
        <a:ext cx="182121" cy="192446"/>
      </dsp:txXfrm>
    </dsp:sp>
    <dsp:sp modelId="{82B35032-B52C-4B5B-9004-6BAEA2254746}">
      <dsp:nvSpPr>
        <dsp:cNvPr id="0" name=""/>
        <dsp:cNvSpPr/>
      </dsp:nvSpPr>
      <dsp:spPr>
        <a:xfrm>
          <a:off x="3628918" y="306102"/>
          <a:ext cx="1293323" cy="9952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6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破冰組隊</a:t>
          </a:r>
          <a:endParaRPr lang="en-US" altLang="zh-TW" sz="16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6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與實作</a:t>
          </a:r>
        </a:p>
      </dsp:txBody>
      <dsp:txXfrm>
        <a:off x="3658067" y="335251"/>
        <a:ext cx="1235025" cy="936916"/>
      </dsp:txXfrm>
    </dsp:sp>
    <dsp:sp modelId="{71CB460C-397C-4FAA-9FA3-FCA37D563EBF}">
      <dsp:nvSpPr>
        <dsp:cNvPr id="0" name=""/>
        <dsp:cNvSpPr/>
      </dsp:nvSpPr>
      <dsp:spPr>
        <a:xfrm rot="48407">
          <a:off x="5051560" y="656195"/>
          <a:ext cx="274211" cy="3207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051564" y="719765"/>
        <a:ext cx="191948" cy="192446"/>
      </dsp:txXfrm>
    </dsp:sp>
    <dsp:sp modelId="{9C13E7BA-AE2A-49FE-8EEF-C904F5B07B56}">
      <dsp:nvSpPr>
        <dsp:cNvPr id="0" name=""/>
        <dsp:cNvSpPr/>
      </dsp:nvSpPr>
      <dsp:spPr>
        <a:xfrm>
          <a:off x="5439570" y="331600"/>
          <a:ext cx="1293323" cy="9952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8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分區賽</a:t>
          </a:r>
        </a:p>
      </dsp:txBody>
      <dsp:txXfrm>
        <a:off x="5468719" y="360749"/>
        <a:ext cx="1235025" cy="936916"/>
      </dsp:txXfrm>
    </dsp:sp>
    <dsp:sp modelId="{94043FB7-AEB2-4825-8E8C-31D7D5E3700E}">
      <dsp:nvSpPr>
        <dsp:cNvPr id="0" name=""/>
        <dsp:cNvSpPr/>
      </dsp:nvSpPr>
      <dsp:spPr>
        <a:xfrm rot="21536733">
          <a:off x="6864106" y="651957"/>
          <a:ext cx="278267" cy="3207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>
            <a:solidFill>
              <a:schemeClr val="tx1"/>
            </a:solidFill>
          </a:endParaRPr>
        </a:p>
      </dsp:txBody>
      <dsp:txXfrm>
        <a:off x="6864113" y="716874"/>
        <a:ext cx="194787" cy="192446"/>
      </dsp:txXfrm>
    </dsp:sp>
    <dsp:sp modelId="{2EF9DFD6-3011-43A9-8E47-9BEFE2A9560D}">
      <dsp:nvSpPr>
        <dsp:cNvPr id="0" name=""/>
        <dsp:cNvSpPr/>
      </dsp:nvSpPr>
      <dsp:spPr>
        <a:xfrm>
          <a:off x="7257838" y="296668"/>
          <a:ext cx="1452557" cy="9952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800" kern="120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公佈晉級全國賽名單</a:t>
          </a:r>
          <a:endParaRPr lang="zh-TW" altLang="en-US" sz="18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286987" y="325817"/>
        <a:ext cx="1394259" cy="936916"/>
      </dsp:txXfrm>
    </dsp:sp>
    <dsp:sp modelId="{875AA9B3-065A-4CE9-BB88-857879CE1FB5}">
      <dsp:nvSpPr>
        <dsp:cNvPr id="0" name=""/>
        <dsp:cNvSpPr/>
      </dsp:nvSpPr>
      <dsp:spPr>
        <a:xfrm>
          <a:off x="8833119" y="633903"/>
          <a:ext cx="260173" cy="3207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833119" y="698052"/>
        <a:ext cx="182121" cy="192446"/>
      </dsp:txXfrm>
    </dsp:sp>
    <dsp:sp modelId="{85E2D215-036A-44CC-8FBB-BAE0C521961B}">
      <dsp:nvSpPr>
        <dsp:cNvPr id="0" name=""/>
        <dsp:cNvSpPr/>
      </dsp:nvSpPr>
      <dsp:spPr>
        <a:xfrm>
          <a:off x="9201289" y="296668"/>
          <a:ext cx="1293323" cy="9952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800" kern="120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全國賽</a:t>
          </a:r>
          <a:endParaRPr lang="zh-TW" altLang="en-US" sz="18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230438" y="325817"/>
        <a:ext cx="1235025" cy="936916"/>
      </dsp:txXfrm>
    </dsp:sp>
    <dsp:sp modelId="{B1072C8B-9DF4-444B-9FA0-C918422BE135}">
      <dsp:nvSpPr>
        <dsp:cNvPr id="0" name=""/>
        <dsp:cNvSpPr/>
      </dsp:nvSpPr>
      <dsp:spPr>
        <a:xfrm>
          <a:off x="10630553" y="633903"/>
          <a:ext cx="288194" cy="3207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0630553" y="698052"/>
        <a:ext cx="201736" cy="192446"/>
      </dsp:txXfrm>
    </dsp:sp>
    <dsp:sp modelId="{5FBDEE58-E957-4D12-8B27-B18FC0A5B68C}">
      <dsp:nvSpPr>
        <dsp:cNvPr id="0" name=""/>
        <dsp:cNvSpPr/>
      </dsp:nvSpPr>
      <dsp:spPr>
        <a:xfrm>
          <a:off x="11038375" y="296668"/>
          <a:ext cx="1293323" cy="9952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800" kern="120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成果展</a:t>
          </a:r>
          <a:endParaRPr lang="zh-TW" altLang="en-US" sz="18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1067524" y="325817"/>
        <a:ext cx="1235025" cy="936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BBD2-A48F-4724-97E1-EA27604AA23E}" type="datetimeFigureOut">
              <a:rPr lang="zh-TW" altLang="en-US" smtClean="0"/>
              <a:t>2021/3/2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3F484-09D6-422F-9521-5C3E61D8C8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3779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3E784-AE81-4B19-9E73-51411FF7060B}" type="datetimeFigureOut">
              <a:rPr lang="zh-TW" altLang="en-US" smtClean="0"/>
              <a:t>2021/3/2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96556-8622-48F6-816F-8440E229E6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789850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3411C910-7FAE-47A7-98DE-4EAAF0A756C5}" type="datetime1">
              <a:rPr lang="zh-TW" altLang="en-US" smtClean="0"/>
              <a:t>2021/3/2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C12B340-8055-4EE6-9EA5-A15741F1D2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997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BF84952-0659-42DF-B2B4-2380B561D7D5}" type="datetime1">
              <a:rPr lang="zh-TW" altLang="en-US" smtClean="0"/>
              <a:t>2021/3/2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C12B340-8055-4EE6-9EA5-A15741F1D2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375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747BB978-AA84-49C8-84C2-1985AAD78414}" type="datetime1">
              <a:rPr lang="zh-TW" altLang="en-US" smtClean="0"/>
              <a:t>2021/3/2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C12B340-8055-4EE6-9EA5-A15741F1D2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065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D1A907CD-8F50-4F83-93B7-746031736181}" type="datetime1">
              <a:rPr lang="zh-TW" altLang="en-US" smtClean="0"/>
              <a:t>2021/3/2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C12B340-8055-4EE6-9EA5-A15741F1D2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7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A2F95CF8-B369-4078-9921-A88439F1536D}" type="datetime1">
              <a:rPr lang="zh-TW" altLang="en-US" smtClean="0"/>
              <a:t>2021/3/2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C12B340-8055-4EE6-9EA5-A15741F1D2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19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5041D090-0320-429F-8459-B3C92B67FFC3}" type="datetime1">
              <a:rPr lang="zh-TW" altLang="en-US" smtClean="0"/>
              <a:t>2021/3/2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C12B340-8055-4EE6-9EA5-A15741F1D2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00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DA9339C1-3030-4BD4-8BD4-2E6BD24CD028}" type="datetime1">
              <a:rPr lang="zh-TW" altLang="en-US" smtClean="0"/>
              <a:t>2021/3/2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C12B340-8055-4EE6-9EA5-A15741F1D2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393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24DA5CA-8357-42D7-9D4B-8D07A17F07B8}" type="datetime1">
              <a:rPr lang="zh-TW" altLang="en-US" smtClean="0"/>
              <a:t>2021/3/2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C12B340-8055-4EE6-9EA5-A15741F1D2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741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6F8DE768-070D-438E-B57B-9D194EE188DC}" type="datetime1">
              <a:rPr lang="zh-TW" altLang="en-US" smtClean="0"/>
              <a:t>2021/3/2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C12B340-8055-4EE6-9EA5-A15741F1D2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82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7CADD626-49B9-4001-8707-1B7B07A45D0C}" type="datetime1">
              <a:rPr lang="zh-TW" altLang="en-US" smtClean="0"/>
              <a:t>2021/3/2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C12B340-8055-4EE6-9EA5-A15741F1D2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532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090E1EB2-B5F8-4AE7-87F9-7F2052BB7D54}" type="datetime1">
              <a:rPr lang="zh-TW" altLang="en-US" smtClean="0"/>
              <a:t>2021/3/2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C12B340-8055-4EE6-9EA5-A15741F1D2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273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33EE1-0135-4B8D-A4D5-2694D5AB9746}" type="datetime1">
              <a:rPr lang="zh-TW" altLang="en-US" smtClean="0"/>
              <a:t>2021/3/2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2B340-8055-4EE6-9EA5-A15741F1D2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118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724562" y="594296"/>
            <a:ext cx="11057346" cy="5996595"/>
            <a:chOff x="724562" y="594296"/>
            <a:chExt cx="11057346" cy="5996595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4438" y="743421"/>
              <a:ext cx="5847470" cy="5847470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9012586" y="1562446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競賽時程</a:t>
              </a:r>
              <a:endPara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85358" y="2727761"/>
              <a:ext cx="259616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區域賽報名窗口</a:t>
              </a:r>
              <a:endPara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9037300" y="3907201"/>
              <a:ext cx="248716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規劃事項</a:t>
              </a:r>
              <a:endPara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" name="標題 1"/>
            <p:cNvSpPr txBox="1">
              <a:spLocks/>
            </p:cNvSpPr>
            <p:nvPr/>
          </p:nvSpPr>
          <p:spPr>
            <a:xfrm>
              <a:off x="724562" y="2145233"/>
              <a:ext cx="5093142" cy="11650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altLang="zh-TW" sz="3600" dirty="0">
                  <a:solidFill>
                    <a:schemeClr val="bg1"/>
                  </a:solidFill>
                </a:rPr>
                <a:t>2021</a:t>
              </a:r>
            </a:p>
            <a:p>
              <a:pPr algn="ctr">
                <a:lnSpc>
                  <a:spcPct val="100000"/>
                </a:lnSpc>
              </a:pPr>
              <a:r>
                <a:rPr lang="en-US" altLang="zh-TW" sz="3600" dirty="0">
                  <a:solidFill>
                    <a:schemeClr val="bg1"/>
                  </a:solidFill>
                </a:rPr>
                <a:t>ZERO HUNGER </a:t>
              </a:r>
              <a:r>
                <a:rPr lang="ja-JP" altLang="en-US" sz="3600" dirty="0">
                  <a:solidFill>
                    <a:schemeClr val="bg1"/>
                  </a:solidFill>
                </a:rPr>
                <a:t>黑客松</a:t>
              </a:r>
              <a:r>
                <a:rPr lang="en-US" altLang="ja-JP" sz="3600" dirty="0">
                  <a:solidFill>
                    <a:schemeClr val="bg1"/>
                  </a:solidFill>
                </a:rPr>
                <a:t/>
              </a:r>
              <a:br>
                <a:rPr lang="en-US" altLang="ja-JP" sz="3600" dirty="0">
                  <a:solidFill>
                    <a:schemeClr val="bg1"/>
                  </a:solidFill>
                </a:rPr>
              </a:br>
              <a:r>
                <a:rPr lang="ja-JP" altLang="en-US" sz="3600" dirty="0">
                  <a:solidFill>
                    <a:schemeClr val="bg1"/>
                  </a:solidFill>
                </a:rPr>
                <a:t>技職盃全國大賽</a:t>
              </a:r>
              <a:endParaRPr lang="zh-TW" alt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11" name="橢圓 10"/>
            <p:cNvSpPr/>
            <p:nvPr/>
          </p:nvSpPr>
          <p:spPr>
            <a:xfrm>
              <a:off x="1118010" y="1464680"/>
              <a:ext cx="4012888" cy="4012888"/>
            </a:xfrm>
            <a:prstGeom prst="ellipse">
              <a:avLst/>
            </a:prstGeom>
            <a:noFill/>
            <a:ln w="3175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9" name="群組 18"/>
            <p:cNvGrpSpPr/>
            <p:nvPr/>
          </p:nvGrpSpPr>
          <p:grpSpPr>
            <a:xfrm>
              <a:off x="3978370" y="594296"/>
              <a:ext cx="1222695" cy="1536870"/>
              <a:chOff x="8531286" y="1322555"/>
              <a:chExt cx="3026979" cy="3804771"/>
            </a:xfrm>
            <a:noFill/>
          </p:grpSpPr>
          <p:sp>
            <p:nvSpPr>
              <p:cNvPr id="20" name="矩形 19"/>
              <p:cNvSpPr/>
              <p:nvPr/>
            </p:nvSpPr>
            <p:spPr>
              <a:xfrm rot="2822991">
                <a:off x="8179660" y="2320261"/>
                <a:ext cx="3326524" cy="1331112"/>
              </a:xfrm>
              <a:prstGeom prst="rect">
                <a:avLst/>
              </a:prstGeom>
              <a:grpFill/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 rot="18948600">
                <a:off x="8531286" y="3755726"/>
                <a:ext cx="3026979" cy="1371600"/>
              </a:xfrm>
              <a:prstGeom prst="rect">
                <a:avLst/>
              </a:prstGeom>
              <a:grpFill/>
              <a:ln w="3175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5" name="橢圓 14"/>
            <p:cNvSpPr/>
            <p:nvPr/>
          </p:nvSpPr>
          <p:spPr>
            <a:xfrm>
              <a:off x="4176916" y="4714964"/>
              <a:ext cx="736892" cy="73689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>
              <a:off x="724563" y="4071611"/>
              <a:ext cx="584452" cy="58445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矩形 1"/>
            <p:cNvSpPr/>
            <p:nvPr/>
          </p:nvSpPr>
          <p:spPr>
            <a:xfrm>
              <a:off x="6074229" y="4842588"/>
              <a:ext cx="5607698" cy="1175657"/>
            </a:xfrm>
            <a:prstGeom prst="rect">
              <a:avLst/>
            </a:prstGeom>
            <a:solidFill>
              <a:srgbClr val="0A4746"/>
            </a:solidFill>
            <a:ln>
              <a:solidFill>
                <a:srgbClr val="0A47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5685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內容版面配置區 2"/>
          <p:cNvSpPr txBox="1">
            <a:spLocks/>
          </p:cNvSpPr>
          <p:nvPr/>
        </p:nvSpPr>
        <p:spPr>
          <a:xfrm>
            <a:off x="935792" y="2698206"/>
            <a:ext cx="10136386" cy="34323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3360"/>
              </a:lnSpc>
            </a:pP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分區賽預計各選出</a:t>
            </a:r>
            <a:r>
              <a:rPr lang="en-US" altLang="zh-TW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30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組團隊晉級</a:t>
            </a:r>
            <a:r>
              <a:rPr lang="en-US" altLang="zh-TW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獲獎及入選隊伍，棄權不遞補</a:t>
            </a:r>
            <a:r>
              <a:rPr lang="en-US" altLang="zh-TW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參加全國競賽， </a:t>
            </a:r>
          </a:p>
          <a:p>
            <a:pPr marL="0" indent="0" fontAlgn="base">
              <a:lnSpc>
                <a:spcPts val="3360"/>
              </a:lnSpc>
              <a:buNone/>
            </a:pPr>
            <a:r>
              <a:rPr lang="en-US" altLang="zh-TW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(1)70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隊以上參賽，取</a:t>
            </a:r>
            <a:r>
              <a:rPr lang="en-US" altLang="zh-TW" sz="2400" b="1" dirty="0">
                <a:solidFill>
                  <a:srgbClr val="FFFF00"/>
                </a:solidFill>
              </a:rPr>
              <a:t>30</a:t>
            </a:r>
            <a:r>
              <a:rPr lang="zh-TW" altLang="en-US" sz="2400" b="1" dirty="0">
                <a:solidFill>
                  <a:srgbClr val="FFFF00"/>
                </a:solidFill>
              </a:rPr>
              <a:t>隊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晉級</a:t>
            </a:r>
          </a:p>
          <a:p>
            <a:pPr marL="0" indent="0" fontAlgn="base">
              <a:lnSpc>
                <a:spcPts val="3360"/>
              </a:lnSpc>
              <a:buNone/>
            </a:pPr>
            <a:r>
              <a:rPr lang="en-US" altLang="zh-TW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(2)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不足</a:t>
            </a:r>
            <a:r>
              <a:rPr lang="en-US" altLang="zh-TW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70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隊取</a:t>
            </a:r>
            <a:r>
              <a:rPr lang="en-US" altLang="zh-TW" sz="2400" b="1" dirty="0">
                <a:solidFill>
                  <a:srgbClr val="FFFF00"/>
                </a:solidFill>
              </a:rPr>
              <a:t>3/7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晉級</a:t>
            </a:r>
          </a:p>
          <a:p>
            <a:pPr marL="0" indent="0" fontAlgn="base">
              <a:lnSpc>
                <a:spcPts val="3360"/>
              </a:lnSpc>
              <a:buNone/>
            </a:pPr>
            <a:r>
              <a:rPr lang="en-US" altLang="zh-TW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(3)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各分區晉級隊伍數須</a:t>
            </a:r>
            <a:r>
              <a:rPr lang="zh-TW" altLang="en-US" sz="2400" b="1" dirty="0">
                <a:solidFill>
                  <a:srgbClr val="FFFF00"/>
                </a:solidFill>
              </a:rPr>
              <a:t>高於</a:t>
            </a:r>
            <a:r>
              <a:rPr lang="en-US" altLang="zh-TW" sz="2400" b="1" dirty="0">
                <a:solidFill>
                  <a:srgbClr val="FFFF00"/>
                </a:solidFill>
              </a:rPr>
              <a:t>25</a:t>
            </a:r>
            <a:r>
              <a:rPr lang="zh-TW" altLang="en-US" sz="2400" b="1" dirty="0">
                <a:solidFill>
                  <a:srgbClr val="FFFF00"/>
                </a:solidFill>
              </a:rPr>
              <a:t>隊</a:t>
            </a:r>
          </a:p>
          <a:p>
            <a:pPr marL="0" indent="0" fontAlgn="base">
              <a:lnSpc>
                <a:spcPts val="3360"/>
              </a:lnSpc>
              <a:buNone/>
            </a:pPr>
            <a:r>
              <a:rPr lang="en-US" altLang="zh-TW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(4)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實際晉級團隊名額授權分區競賽辦理單位視競賽結果進行微調</a:t>
            </a:r>
            <a:r>
              <a:rPr lang="en-US" altLang="zh-TW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zh-TW" altLang="en-US" sz="2400" b="1" dirty="0">
                <a:solidFill>
                  <a:srgbClr val="FFFF00"/>
                </a:solidFill>
              </a:rPr>
              <a:t>至多加</a:t>
            </a:r>
            <a:r>
              <a:rPr lang="en-US" altLang="zh-TW" sz="2400" b="1" dirty="0">
                <a:solidFill>
                  <a:srgbClr val="FFFF00"/>
                </a:solidFill>
              </a:rPr>
              <a:t/>
            </a:r>
            <a:br>
              <a:rPr lang="en-US" altLang="zh-TW" sz="2400" b="1" dirty="0">
                <a:solidFill>
                  <a:srgbClr val="FFFF00"/>
                </a:solidFill>
              </a:rPr>
            </a:br>
            <a:r>
              <a:rPr lang="en-US" altLang="zh-TW" sz="2400" b="1" dirty="0">
                <a:solidFill>
                  <a:srgbClr val="FFFF00"/>
                </a:solidFill>
              </a:rPr>
              <a:t>       </a:t>
            </a:r>
            <a:r>
              <a:rPr lang="zh-TW" altLang="en-US" sz="2400" b="1" dirty="0">
                <a:solidFill>
                  <a:srgbClr val="FFFF00"/>
                </a:solidFill>
              </a:rPr>
              <a:t> </a:t>
            </a:r>
            <a:r>
              <a:rPr lang="en-US" altLang="zh-TW" sz="2400" b="1" dirty="0">
                <a:solidFill>
                  <a:srgbClr val="FFFF00"/>
                </a:solidFill>
              </a:rPr>
              <a:t>2</a:t>
            </a:r>
            <a:r>
              <a:rPr lang="zh-TW" altLang="en-US" sz="2400" b="1" dirty="0">
                <a:solidFill>
                  <a:srgbClr val="FFFF00"/>
                </a:solidFill>
              </a:rPr>
              <a:t>隊</a:t>
            </a:r>
            <a:r>
              <a:rPr lang="en-US" altLang="zh-TW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，</a:t>
            </a:r>
            <a:r>
              <a:rPr lang="zh-TW" altLang="en-US" sz="2400" b="1" dirty="0">
                <a:solidFill>
                  <a:srgbClr val="FFFF00"/>
                </a:solidFill>
              </a:rPr>
              <a:t>至多</a:t>
            </a:r>
            <a:r>
              <a:rPr lang="en-US" altLang="zh-TW" sz="2400" b="1" dirty="0">
                <a:solidFill>
                  <a:srgbClr val="FFFF00"/>
                </a:solidFill>
              </a:rPr>
              <a:t>30</a:t>
            </a:r>
            <a:r>
              <a:rPr lang="zh-TW" altLang="en-US" sz="2400" b="1" dirty="0">
                <a:solidFill>
                  <a:srgbClr val="FFFF00"/>
                </a:solidFill>
              </a:rPr>
              <a:t>隊晉級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。</a:t>
            </a: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225778" y="1677672"/>
            <a:ext cx="11740444" cy="799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3360"/>
              </a:lnSpc>
              <a:buNone/>
            </a:pPr>
            <a:r>
              <a:rPr lang="zh-TW" altLang="en-US" sz="3200" b="1" dirty="0">
                <a:solidFill>
                  <a:srgbClr val="FFC000"/>
                </a:solidFill>
              </a:rPr>
              <a:t>分區賽採網路報名，並由各分區賽主辦學校選拔</a:t>
            </a:r>
            <a:r>
              <a:rPr lang="en-US" altLang="zh-TW" sz="3200" b="1" dirty="0">
                <a:solidFill>
                  <a:srgbClr val="FFC000"/>
                </a:solidFill>
              </a:rPr>
              <a:t>30</a:t>
            </a:r>
            <a:r>
              <a:rPr lang="zh-TW" altLang="en-US" sz="3200" b="1" dirty="0">
                <a:solidFill>
                  <a:srgbClr val="FFC000"/>
                </a:solidFill>
              </a:rPr>
              <a:t>隊晉級全國賽</a:t>
            </a:r>
          </a:p>
        </p:txBody>
      </p:sp>
    </p:spTree>
    <p:extLst>
      <p:ext uri="{BB962C8B-B14F-4D97-AF65-F5344CB8AC3E}">
        <p14:creationId xmlns:p14="http://schemas.microsoft.com/office/powerpoint/2010/main" val="975848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0817" y="1508916"/>
            <a:ext cx="10893287" cy="872092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lnSpc>
                <a:spcPts val="3360"/>
              </a:lnSpc>
              <a:buNone/>
            </a:pPr>
            <a:r>
              <a:rPr lang="zh-TW" altLang="en-US" sz="4100" b="1" dirty="0">
                <a:solidFill>
                  <a:srgbClr val="FFC000"/>
                </a:solidFill>
              </a:rPr>
              <a:t>分區賽採網路報名，並由各分區賽主辦學校選拔</a:t>
            </a:r>
            <a:r>
              <a:rPr lang="en-US" altLang="zh-TW" sz="4100" b="1" dirty="0">
                <a:solidFill>
                  <a:srgbClr val="FFC000"/>
                </a:solidFill>
              </a:rPr>
              <a:t>30</a:t>
            </a:r>
            <a:r>
              <a:rPr lang="zh-TW" altLang="en-US" sz="4100" b="1" dirty="0">
                <a:solidFill>
                  <a:srgbClr val="FFC000"/>
                </a:solidFill>
              </a:rPr>
              <a:t>隊晉級全國賽</a:t>
            </a:r>
          </a:p>
          <a:p>
            <a:pPr marL="0" indent="0" fontAlgn="base">
              <a:lnSpc>
                <a:spcPts val="3360"/>
              </a:lnSpc>
              <a:buNone/>
            </a:pPr>
            <a:endParaRPr lang="zh-TW" altLang="en-US" sz="3600" b="1" dirty="0">
              <a:solidFill>
                <a:srgbClr val="FFC000"/>
              </a:solidFill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935792" y="2597060"/>
            <a:ext cx="10136386" cy="2882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3360"/>
              </a:lnSpc>
            </a:pP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分區賽隊伍如遇不可抗力因素，造成</a:t>
            </a:r>
            <a:r>
              <a:rPr lang="en-US" altLang="zh-TW" sz="2400" b="1" dirty="0">
                <a:solidFill>
                  <a:srgbClr val="FFFF00"/>
                </a:solidFill>
              </a:rPr>
              <a:t>110/4/24(</a:t>
            </a:r>
            <a:r>
              <a:rPr lang="zh-TW" altLang="en-US" sz="2400" b="1" dirty="0">
                <a:solidFill>
                  <a:srgbClr val="FFFF00"/>
                </a:solidFill>
              </a:rPr>
              <a:t>六</a:t>
            </a:r>
            <a:r>
              <a:rPr lang="en-US" altLang="zh-TW" sz="2400" b="1" dirty="0">
                <a:solidFill>
                  <a:srgbClr val="FFFF00"/>
                </a:solidFill>
              </a:rPr>
              <a:t>)09:00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隊友無法報到時，基於公平原則，獲分區主辦單位同意，該組得更換隊友參賽</a:t>
            </a:r>
            <a:r>
              <a:rPr lang="en-US" altLang="zh-TW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zh-TW" altLang="en-US" sz="2400" b="1" dirty="0">
                <a:solidFill>
                  <a:srgbClr val="FFFF00"/>
                </a:solidFill>
              </a:rPr>
              <a:t>至少</a:t>
            </a:r>
            <a:r>
              <a:rPr lang="en-US" altLang="zh-TW" sz="2400" b="1" dirty="0">
                <a:solidFill>
                  <a:srgbClr val="FFFF00"/>
                </a:solidFill>
              </a:rPr>
              <a:t>1</a:t>
            </a:r>
            <a:r>
              <a:rPr lang="zh-TW" altLang="en-US" sz="2400" b="1" dirty="0">
                <a:solidFill>
                  <a:srgbClr val="FFFF00"/>
                </a:solidFill>
              </a:rPr>
              <a:t>人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需為原報名隊員</a:t>
            </a:r>
            <a:r>
              <a:rPr lang="en-US" altLang="zh-TW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</a:p>
          <a:p>
            <a:pPr fontAlgn="base">
              <a:lnSpc>
                <a:spcPts val="3360"/>
              </a:lnSpc>
            </a:pP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晉級團隊於</a:t>
            </a:r>
            <a:r>
              <a:rPr lang="en-US" altLang="zh-TW" sz="2400" b="1" dirty="0">
                <a:solidFill>
                  <a:srgbClr val="FFFF00"/>
                </a:solidFill>
              </a:rPr>
              <a:t>110/5/6</a:t>
            </a:r>
            <a:r>
              <a:rPr lang="en-US" altLang="zh-TW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四</a:t>
            </a:r>
            <a:r>
              <a:rPr lang="en-US" altLang="zh-TW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前受理決賽隊員調整</a:t>
            </a:r>
            <a:r>
              <a:rPr lang="en-US" altLang="zh-TW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zh-TW" altLang="en-US" sz="2400" b="1" dirty="0">
                <a:solidFill>
                  <a:srgbClr val="FFFF00"/>
                </a:solidFill>
              </a:rPr>
              <a:t>至少</a:t>
            </a:r>
            <a:r>
              <a:rPr lang="en-US" altLang="zh-TW" sz="2400" b="1" dirty="0">
                <a:solidFill>
                  <a:srgbClr val="FFFF00"/>
                </a:solidFill>
              </a:rPr>
              <a:t>1</a:t>
            </a:r>
            <a:r>
              <a:rPr lang="zh-TW" altLang="en-US" sz="2400" b="1" dirty="0">
                <a:solidFill>
                  <a:srgbClr val="FFFF00"/>
                </a:solidFill>
              </a:rPr>
              <a:t>人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須為原隊員</a:t>
            </a:r>
            <a:r>
              <a:rPr lang="en-US" altLang="zh-TW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。請各分區賽主辦學校於</a:t>
            </a:r>
            <a:r>
              <a:rPr lang="en-US" altLang="zh-TW" sz="2400" b="1" dirty="0">
                <a:solidFill>
                  <a:srgbClr val="FFFF00"/>
                </a:solidFill>
              </a:rPr>
              <a:t>110/5/11</a:t>
            </a:r>
            <a:r>
              <a:rPr lang="en-US" altLang="zh-TW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二</a:t>
            </a:r>
            <a:r>
              <a:rPr lang="en-US" altLang="zh-TW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  <a:r>
              <a:rPr lang="zh-TW" alt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前，函文本校報名晉級全國決賽團隊</a:t>
            </a:r>
            <a:r>
              <a:rPr lang="zh-TW" alt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名冊，</a:t>
            </a:r>
            <a:r>
              <a:rPr lang="en-US" altLang="zh-TW" sz="2400" b="1" dirty="0" smtClean="0">
                <a:solidFill>
                  <a:srgbClr val="FFFF00"/>
                </a:solidFill>
              </a:rPr>
              <a:t>110/5/12</a:t>
            </a:r>
            <a:r>
              <a:rPr lang="en-US" altLang="zh-TW" sz="2400" dirty="0" smtClean="0">
                <a:solidFill>
                  <a:schemeClr val="bg1"/>
                </a:solidFill>
              </a:rPr>
              <a:t>(</a:t>
            </a:r>
            <a:r>
              <a:rPr lang="zh-TW" altLang="en-US" sz="2400" dirty="0" smtClean="0">
                <a:solidFill>
                  <a:schemeClr val="bg1"/>
                </a:solidFill>
              </a:rPr>
              <a:t>三</a:t>
            </a:r>
            <a:r>
              <a:rPr lang="en-US" altLang="zh-TW" sz="2400" dirty="0" smtClean="0">
                <a:solidFill>
                  <a:schemeClr val="bg1"/>
                </a:solidFill>
              </a:rPr>
              <a:t>)</a:t>
            </a:r>
            <a:r>
              <a:rPr lang="zh-TW" alt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公告晉級隊伍。</a:t>
            </a:r>
            <a:endParaRPr lang="zh-TW" alt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673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7341" y="1555130"/>
            <a:ext cx="10893287" cy="562993"/>
          </a:xfrm>
        </p:spPr>
        <p:txBody>
          <a:bodyPr>
            <a:normAutofit/>
          </a:bodyPr>
          <a:lstStyle/>
          <a:p>
            <a:pPr marL="0" indent="0" fontAlgn="base">
              <a:lnSpc>
                <a:spcPts val="3360"/>
              </a:lnSpc>
              <a:buNone/>
            </a:pPr>
            <a:r>
              <a:rPr lang="zh-TW" altLang="en-US" sz="3200" b="1" dirty="0">
                <a:solidFill>
                  <a:srgbClr val="FFC000"/>
                </a:solidFill>
              </a:rPr>
              <a:t>各分區於</a:t>
            </a:r>
            <a:r>
              <a:rPr lang="en-US" altLang="zh-TW" sz="3200" b="1" dirty="0">
                <a:solidFill>
                  <a:srgbClr val="FFC000"/>
                </a:solidFill>
              </a:rPr>
              <a:t>110/4/17</a:t>
            </a:r>
            <a:r>
              <a:rPr lang="zh-TW" altLang="en-US" sz="3200" b="1" dirty="0">
                <a:solidFill>
                  <a:srgbClr val="FFC000"/>
                </a:solidFill>
              </a:rPr>
              <a:t>辦理「破冰組隊與實作」課程</a:t>
            </a: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935792" y="2676939"/>
            <a:ext cx="10136386" cy="378599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3360"/>
              </a:lnSpc>
            </a:pP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活動以學生組隊或個人進行報名，個人報名者需於各分區辦理「破冰組隊與實作」時加入其他參賽團隊或另組參賽隊伍</a:t>
            </a:r>
            <a:endParaRPr lang="en-US" altLang="zh-TW" sz="31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fontAlgn="base">
              <a:lnSpc>
                <a:spcPts val="3360"/>
              </a:lnSpc>
            </a:pP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參賽隊伍若超出各區競賽容納數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至少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70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隊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，請於「破冰組隊與實作」課程後，由分區賽主辦單位</a:t>
            </a:r>
            <a:r>
              <a:rPr lang="zh-TW" altLang="en-US" sz="3100" dirty="0">
                <a:solidFill>
                  <a:schemeClr val="bg1"/>
                </a:solidFill>
              </a:rPr>
              <a:t>採</a:t>
            </a:r>
            <a:r>
              <a:rPr lang="zh-TW" altLang="en-US" sz="3100" b="1" dirty="0">
                <a:solidFill>
                  <a:srgbClr val="FFC000"/>
                </a:solidFill>
              </a:rPr>
              <a:t>統一公開抽籤方式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選出正式參賽團隊，未中籤之隊伍可鼓勵媒合至其他分區參賽</a:t>
            </a:r>
            <a:endParaRPr lang="en-US" altLang="zh-TW" sz="31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fontAlgn="base">
              <a:lnSpc>
                <a:spcPts val="3360"/>
              </a:lnSpc>
            </a:pPr>
            <a:r>
              <a:rPr lang="zh-TW" altLang="en-US" sz="3100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以「個人報名」方式參賽者，若未參加「破冰組隊與實作」課程，取消其參賽資格</a:t>
            </a:r>
          </a:p>
        </p:txBody>
      </p:sp>
    </p:spTree>
    <p:extLst>
      <p:ext uri="{BB962C8B-B14F-4D97-AF65-F5344CB8AC3E}">
        <p14:creationId xmlns:p14="http://schemas.microsoft.com/office/powerpoint/2010/main" val="128027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0817" y="1508916"/>
            <a:ext cx="10893287" cy="562993"/>
          </a:xfrm>
        </p:spPr>
        <p:txBody>
          <a:bodyPr>
            <a:normAutofit/>
          </a:bodyPr>
          <a:lstStyle/>
          <a:p>
            <a:pPr marL="0" indent="0" fontAlgn="base">
              <a:lnSpc>
                <a:spcPts val="3360"/>
              </a:lnSpc>
              <a:buNone/>
            </a:pPr>
            <a:r>
              <a:rPr lang="zh-TW" altLang="en-US" sz="3200" b="1" dirty="0">
                <a:solidFill>
                  <a:srgbClr val="FFC000"/>
                </a:solidFill>
              </a:rPr>
              <a:t>分區賽及全國賽評選委員邀請對象</a:t>
            </a: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935791" y="2676939"/>
            <a:ext cx="10381565" cy="3260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3360"/>
              </a:lnSpc>
            </a:pP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為求公平性，區域賽及總決賽皆排除學界代表，以產、官、研或長期致力創客運動的達人為主要成員組成評審團</a:t>
            </a:r>
            <a:endParaRPr lang="en-US" altLang="zh-TW" sz="31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fontAlgn="base">
              <a:lnSpc>
                <a:spcPts val="3360"/>
              </a:lnSpc>
            </a:pP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以技術、設計、創意、簡報、創造價值等五大指標評比所有參賽隊伍</a:t>
            </a:r>
            <a:endParaRPr lang="en-US" altLang="zh-TW" sz="31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fontAlgn="base">
              <a:lnSpc>
                <a:spcPts val="3360"/>
              </a:lnSpc>
            </a:pP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另設評審團大獎及最佳人氣獎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「一隊三票、記名投票、可放棄投票」方式辦理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  <a:endParaRPr lang="zh-TW" altLang="en-US" sz="31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372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0817" y="1508916"/>
            <a:ext cx="10893287" cy="562993"/>
          </a:xfrm>
        </p:spPr>
        <p:txBody>
          <a:bodyPr>
            <a:normAutofit/>
          </a:bodyPr>
          <a:lstStyle/>
          <a:p>
            <a:pPr marL="0" indent="0" fontAlgn="base">
              <a:lnSpc>
                <a:spcPts val="3360"/>
              </a:lnSpc>
              <a:buNone/>
            </a:pPr>
            <a:r>
              <a:rPr lang="zh-TW" altLang="en-US" sz="3200" b="1" dirty="0">
                <a:solidFill>
                  <a:srgbClr val="FFC000"/>
                </a:solidFill>
              </a:rPr>
              <a:t>競賽執行相關細節</a:t>
            </a: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670748" y="2121400"/>
            <a:ext cx="10136386" cy="1284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3360"/>
              </a:lnSpc>
            </a:pP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超過報到時間處理方式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  <a:p>
            <a:pPr marL="0" indent="0" fontAlgn="base">
              <a:lnSpc>
                <a:spcPts val="3360"/>
              </a:lnSpc>
              <a:buNone/>
            </a:pPr>
            <a:r>
              <a:rPr lang="zh-TW" altLang="en-US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一律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以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9:00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為報到截止時間</a:t>
            </a:r>
            <a:endParaRPr lang="en-US" altLang="zh-TW" sz="31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670748" y="3383873"/>
            <a:ext cx="10068787" cy="2087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3360"/>
              </a:lnSpc>
            </a:pP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進出競賽會場是否需有相關檢查動作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  <a:p>
            <a:pPr marL="0" indent="0" fontAlgn="base">
              <a:lnSpc>
                <a:spcPts val="3360"/>
              </a:lnSpc>
              <a:buNone/>
            </a:pPr>
            <a:r>
              <a:rPr lang="zh-TW" altLang="en-US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以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信任參賽學生為原則，報到及進出競賽會場皆無需檢查行李，唯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9:00-21:00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間離開競賽會場者，需向主辦單位報備</a:t>
            </a:r>
          </a:p>
        </p:txBody>
      </p:sp>
    </p:spTree>
    <p:extLst>
      <p:ext uri="{BB962C8B-B14F-4D97-AF65-F5344CB8AC3E}">
        <p14:creationId xmlns:p14="http://schemas.microsoft.com/office/powerpoint/2010/main" val="2511481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內容版面配置區 2"/>
          <p:cNvSpPr txBox="1">
            <a:spLocks/>
          </p:cNvSpPr>
          <p:nvPr/>
        </p:nvSpPr>
        <p:spPr>
          <a:xfrm>
            <a:off x="670746" y="1151016"/>
            <a:ext cx="11189949" cy="208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3360"/>
              </a:lnSpc>
            </a:pP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設備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/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機台、工坊場域開放時間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  <a:p>
            <a:pPr marL="0" indent="0" fontAlgn="base">
              <a:lnSpc>
                <a:spcPts val="3360"/>
              </a:lnSpc>
              <a:buNone/>
            </a:pPr>
            <a:r>
              <a:rPr lang="zh-TW" altLang="en-US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活動除</a:t>
            </a:r>
            <a:r>
              <a:rPr lang="en-US" altLang="zh-TW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21:00-08:00</a:t>
            </a:r>
            <a:r>
              <a:rPr lang="zh-TW" altLang="en-US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期間不開放，餘開放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競賽團隊使用</a:t>
            </a:r>
            <a:r>
              <a:rPr lang="zh-TW" altLang="en-US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，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並</a:t>
            </a:r>
            <a:r>
              <a:rPr lang="zh-TW" altLang="en-US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建立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公平之使用</a:t>
            </a:r>
            <a:r>
              <a:rPr lang="zh-TW" altLang="en-US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機制，預計限定團隊使用次數及時間。</a:t>
            </a:r>
            <a:endParaRPr lang="zh-TW" altLang="en-US" sz="31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 fontAlgn="base">
              <a:lnSpc>
                <a:spcPts val="3360"/>
              </a:lnSpc>
              <a:buNone/>
            </a:pPr>
            <a:endParaRPr lang="en-US" altLang="zh-TW" sz="31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558780" y="518398"/>
            <a:ext cx="10893287" cy="784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3360"/>
              </a:lnSpc>
              <a:buNone/>
            </a:pPr>
            <a:r>
              <a:rPr lang="zh-TW" altLang="en-US" sz="3200" b="1" dirty="0">
                <a:solidFill>
                  <a:srgbClr val="FFC000"/>
                </a:solidFill>
              </a:rPr>
              <a:t>競賽執行相關細節</a:t>
            </a:r>
          </a:p>
        </p:txBody>
      </p:sp>
      <p:sp>
        <p:nvSpPr>
          <p:cNvPr id="15" name="內容版面配置區 2"/>
          <p:cNvSpPr>
            <a:spLocks noGrp="1"/>
          </p:cNvSpPr>
          <p:nvPr>
            <p:ph idx="1"/>
          </p:nvPr>
        </p:nvSpPr>
        <p:spPr>
          <a:xfrm>
            <a:off x="633858" y="2753556"/>
            <a:ext cx="10743561" cy="3541467"/>
          </a:xfrm>
        </p:spPr>
        <p:txBody>
          <a:bodyPr>
            <a:noAutofit/>
          </a:bodyPr>
          <a:lstStyle/>
          <a:p>
            <a:pPr fontAlgn="base">
              <a:lnSpc>
                <a:spcPts val="3360"/>
              </a:lnSpc>
            </a:pPr>
            <a:r>
              <a:rPr lang="zh-TW" altLang="en-US" sz="3100" dirty="0" smtClean="0">
                <a:solidFill>
                  <a:schemeClr val="bg1"/>
                </a:solidFill>
              </a:rPr>
              <a:t>競賽現場提供：</a:t>
            </a:r>
            <a:endParaRPr lang="en-US" altLang="zh-TW" sz="3100" dirty="0" smtClean="0">
              <a:solidFill>
                <a:schemeClr val="bg1"/>
              </a:solidFill>
            </a:endParaRPr>
          </a:p>
          <a:p>
            <a:pPr marL="971550" lvl="1" indent="-514350" fontAlgn="base">
              <a:lnSpc>
                <a:spcPts val="3360"/>
              </a:lnSpc>
              <a:buFont typeface="Wingdings" panose="05000000000000000000" pitchFamily="2" charset="2"/>
              <a:buAutoNum type="circleNumWdWhitePlain"/>
            </a:pPr>
            <a:r>
              <a:rPr lang="zh-TW" altLang="en-US" sz="3100" dirty="0" smtClean="0">
                <a:solidFill>
                  <a:schemeClr val="bg1"/>
                </a:solidFill>
              </a:rPr>
              <a:t>材料：</a:t>
            </a:r>
            <a:r>
              <a:rPr lang="zh-TW" altLang="zh-TW" sz="3100" dirty="0">
                <a:solidFill>
                  <a:schemeClr val="bg1"/>
                </a:solidFill>
              </a:rPr>
              <a:t>主辦方</a:t>
            </a:r>
            <a:r>
              <a:rPr lang="zh-TW" altLang="zh-TW" sz="3100" dirty="0" smtClean="0">
                <a:solidFill>
                  <a:schemeClr val="bg1"/>
                </a:solidFill>
              </a:rPr>
              <a:t>提供有限材料</a:t>
            </a:r>
            <a:r>
              <a:rPr lang="zh-TW" altLang="en-US" sz="3100" dirty="0" smtClean="0">
                <a:solidFill>
                  <a:schemeClr val="bg1"/>
                </a:solidFill>
              </a:rPr>
              <a:t>。</a:t>
            </a:r>
            <a:endParaRPr lang="en-US" altLang="zh-TW" sz="3100" dirty="0" smtClean="0">
              <a:solidFill>
                <a:schemeClr val="bg1"/>
              </a:solidFill>
            </a:endParaRPr>
          </a:p>
          <a:p>
            <a:pPr marL="971550" lvl="1" indent="-514350" fontAlgn="base">
              <a:lnSpc>
                <a:spcPts val="3360"/>
              </a:lnSpc>
              <a:buFont typeface="Wingdings" panose="05000000000000000000" pitchFamily="2" charset="2"/>
              <a:buAutoNum type="circleNumWdWhitePlain"/>
            </a:pPr>
            <a:r>
              <a:rPr lang="zh-TW" altLang="en-US" sz="3100" dirty="0" smtClean="0">
                <a:solidFill>
                  <a:schemeClr val="bg1"/>
                </a:solidFill>
              </a:rPr>
              <a:t>設備：</a:t>
            </a:r>
            <a:r>
              <a:rPr lang="en-US" altLang="zh-TW" sz="3100" dirty="0" smtClean="0">
                <a:solidFill>
                  <a:schemeClr val="bg1"/>
                </a:solidFill>
              </a:rPr>
              <a:t>3D</a:t>
            </a:r>
            <a:r>
              <a:rPr lang="zh-TW" altLang="en-US" sz="3100" dirty="0">
                <a:solidFill>
                  <a:schemeClr val="bg1"/>
                </a:solidFill>
              </a:rPr>
              <a:t>印表機、雷射</a:t>
            </a:r>
            <a:r>
              <a:rPr lang="zh-TW" altLang="en-US" sz="3100" dirty="0" smtClean="0">
                <a:solidFill>
                  <a:schemeClr val="bg1"/>
                </a:solidFill>
              </a:rPr>
              <a:t>切割機（</a:t>
            </a:r>
            <a:r>
              <a:rPr lang="zh-TW" altLang="en-US" sz="3100" dirty="0">
                <a:solidFill>
                  <a:schemeClr val="bg1"/>
                </a:solidFill>
              </a:rPr>
              <a:t>團隊</a:t>
            </a:r>
            <a:r>
              <a:rPr lang="zh-TW" altLang="en-US" sz="3100" dirty="0" smtClean="0">
                <a:solidFill>
                  <a:schemeClr val="bg1"/>
                </a:solidFill>
              </a:rPr>
              <a:t>可</a:t>
            </a:r>
            <a:r>
              <a:rPr lang="zh-TW" altLang="en-US" sz="3100" dirty="0">
                <a:solidFill>
                  <a:schemeClr val="bg1"/>
                </a:solidFill>
              </a:rPr>
              <a:t>自行</a:t>
            </a:r>
            <a:r>
              <a:rPr lang="zh-TW" altLang="en-US" sz="3100" dirty="0" smtClean="0">
                <a:solidFill>
                  <a:schemeClr val="bg1"/>
                </a:solidFill>
              </a:rPr>
              <a:t>攜帶筆記型電腦</a:t>
            </a:r>
            <a:r>
              <a:rPr lang="zh-TW" altLang="en-US" sz="3100" dirty="0">
                <a:solidFill>
                  <a:schemeClr val="bg1"/>
                </a:solidFill>
              </a:rPr>
              <a:t>、手機、及有助於完成作品</a:t>
            </a:r>
            <a:r>
              <a:rPr lang="zh-TW" altLang="en-US" sz="3100" dirty="0" smtClean="0">
                <a:solidFill>
                  <a:schemeClr val="bg1"/>
                </a:solidFill>
              </a:rPr>
              <a:t>的設備）。</a:t>
            </a:r>
            <a:endParaRPr lang="en-US" altLang="zh-TW" sz="3100" dirty="0" smtClean="0">
              <a:solidFill>
                <a:schemeClr val="bg1"/>
              </a:solidFill>
            </a:endParaRPr>
          </a:p>
          <a:p>
            <a:pPr marL="457200" lvl="1" indent="0" fontAlgn="base">
              <a:lnSpc>
                <a:spcPts val="3360"/>
              </a:lnSpc>
              <a:buNone/>
            </a:pPr>
            <a:endParaRPr lang="en-US" altLang="zh-TW" sz="3100" dirty="0" smtClean="0">
              <a:solidFill>
                <a:srgbClr val="F7C5A3"/>
              </a:solidFill>
            </a:endParaRPr>
          </a:p>
          <a:p>
            <a:pPr marL="457200" lvl="1" indent="0" fontAlgn="base">
              <a:lnSpc>
                <a:spcPts val="3360"/>
              </a:lnSpc>
              <a:buNone/>
            </a:pPr>
            <a:r>
              <a:rPr lang="zh-TW" altLang="en-US" sz="3100" dirty="0" smtClean="0">
                <a:solidFill>
                  <a:srgbClr val="F7C5A3"/>
                </a:solidFill>
              </a:rPr>
              <a:t>另</a:t>
            </a:r>
            <a:r>
              <a:rPr lang="zh-TW" altLang="zh-TW" sz="3100" dirty="0" smtClean="0">
                <a:solidFill>
                  <a:srgbClr val="F7C5A3"/>
                </a:solidFill>
              </a:rPr>
              <a:t>參賽團隊可自帶材料，但材料</a:t>
            </a:r>
            <a:r>
              <a:rPr lang="zh-TW" altLang="zh-TW" sz="3100" b="1" u="sng" dirty="0" smtClean="0">
                <a:solidFill>
                  <a:srgbClr val="F7C5A3"/>
                </a:solidFill>
              </a:rPr>
              <a:t>限未加工之素材</a:t>
            </a:r>
            <a:r>
              <a:rPr lang="zh-TW" altLang="zh-TW" sz="3100" dirty="0" smtClean="0">
                <a:solidFill>
                  <a:srgbClr val="F7C5A3"/>
                </a:solidFill>
              </a:rPr>
              <a:t>、未組裝之零件或單一功能未組裝之擴充模組等</a:t>
            </a:r>
            <a:r>
              <a:rPr lang="zh-TW" altLang="en-US" sz="3100" dirty="0" smtClean="0">
                <a:solidFill>
                  <a:srgbClr val="F7C5A3"/>
                </a:solidFill>
              </a:rPr>
              <a:t>。</a:t>
            </a:r>
            <a:endParaRPr lang="en-US" altLang="zh-TW" sz="3100" dirty="0" smtClean="0">
              <a:solidFill>
                <a:srgbClr val="F7C5A3"/>
              </a:solidFill>
            </a:endParaRPr>
          </a:p>
          <a:p>
            <a:pPr marL="971550" lvl="1" indent="-514350" fontAlgn="base">
              <a:lnSpc>
                <a:spcPts val="3360"/>
              </a:lnSpc>
              <a:buFont typeface="Wingdings" panose="05000000000000000000" pitchFamily="2" charset="2"/>
              <a:buAutoNum type="circleNumWdWhitePlain"/>
            </a:pPr>
            <a:endParaRPr lang="en-US" altLang="zh-TW" sz="31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008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內容版面配置區 2"/>
          <p:cNvSpPr txBox="1">
            <a:spLocks/>
          </p:cNvSpPr>
          <p:nvPr/>
        </p:nvSpPr>
        <p:spPr>
          <a:xfrm>
            <a:off x="314743" y="850150"/>
            <a:ext cx="11322471" cy="1174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3360"/>
              </a:lnSpc>
            </a:pP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分區賽評審委員審查</a:t>
            </a:r>
            <a:r>
              <a:rPr lang="zh-TW" altLang="en-US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方式</a:t>
            </a:r>
            <a:endParaRPr lang="en-US" altLang="zh-TW" sz="3100" dirty="0">
              <a:solidFill>
                <a:srgbClr val="FFC000"/>
              </a:solidFill>
            </a:endParaRPr>
          </a:p>
          <a:p>
            <a:pPr marL="0" indent="0" fontAlgn="base">
              <a:lnSpc>
                <a:spcPts val="3360"/>
              </a:lnSpc>
              <a:buNone/>
            </a:pPr>
            <a:r>
              <a:rPr lang="zh-TW" altLang="en-US" sz="31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第一階段：「書面及現場觀察</a:t>
            </a:r>
            <a:r>
              <a:rPr lang="zh-TW" altLang="en-US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」</a:t>
            </a:r>
            <a:endParaRPr lang="en-US" altLang="zh-TW" sz="31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314743" y="289891"/>
            <a:ext cx="10893287" cy="784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3360"/>
              </a:lnSpc>
              <a:buNone/>
            </a:pPr>
            <a:r>
              <a:rPr lang="zh-TW" altLang="en-US" sz="3200" b="1" dirty="0">
                <a:solidFill>
                  <a:srgbClr val="FFC000"/>
                </a:solidFill>
              </a:rPr>
              <a:t>競賽執行相關細節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702858" y="1956558"/>
            <a:ext cx="11075283" cy="4349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lnSpc>
                <a:spcPts val="3360"/>
              </a:lnSpc>
              <a:buNone/>
            </a:pPr>
            <a:r>
              <a:rPr lang="zh-TW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評審委員先以</a:t>
            </a:r>
            <a:r>
              <a:rPr lang="zh-TW" altLang="en-US" sz="3200" b="1" u="sng" dirty="0">
                <a:solidFill>
                  <a:srgbClr val="F7C5A3"/>
                </a:solidFill>
              </a:rPr>
              <a:t>書面</a:t>
            </a:r>
            <a:r>
              <a:rPr lang="zh-TW" altLang="en-US" sz="3200" b="1" u="sng" dirty="0" smtClean="0">
                <a:solidFill>
                  <a:srgbClr val="F7C5A3"/>
                </a:solidFill>
              </a:rPr>
              <a:t>（初版簡報</a:t>
            </a:r>
            <a:r>
              <a:rPr lang="zh-TW" altLang="en-US" sz="3200" b="1" u="sng" dirty="0">
                <a:solidFill>
                  <a:srgbClr val="F7C5A3"/>
                </a:solidFill>
              </a:rPr>
              <a:t>資料）</a:t>
            </a:r>
            <a:r>
              <a:rPr lang="en-US" altLang="zh-TW" sz="3200" b="1" u="sng" dirty="0">
                <a:solidFill>
                  <a:srgbClr val="F7C5A3"/>
                </a:solidFill>
              </a:rPr>
              <a:t>+</a:t>
            </a:r>
            <a:r>
              <a:rPr lang="zh-TW" altLang="en-US" sz="3200" b="1" u="sng" dirty="0">
                <a:solidFill>
                  <a:srgbClr val="F7C5A3"/>
                </a:solidFill>
              </a:rPr>
              <a:t>現場各組</a:t>
            </a:r>
            <a:r>
              <a:rPr lang="zh-TW" altLang="en-US" sz="3200" b="1" u="sng" dirty="0" smtClean="0">
                <a:solidFill>
                  <a:srgbClr val="F7C5A3"/>
                </a:solidFill>
              </a:rPr>
              <a:t>實地審查</a:t>
            </a:r>
            <a:r>
              <a:rPr lang="zh-TW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方式</a:t>
            </a: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，對</a:t>
            </a:r>
            <a:r>
              <a:rPr lang="zh-TW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所有參賽隊伍及作品</a:t>
            </a: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做初步</a:t>
            </a:r>
            <a:r>
              <a:rPr lang="zh-TW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了解，評審</a:t>
            </a: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不提供團隊</a:t>
            </a:r>
            <a:r>
              <a:rPr lang="zh-TW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建議。</a:t>
            </a:r>
            <a:endParaRPr lang="en-US" altLang="zh-TW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just" fontAlgn="base">
              <a:lnSpc>
                <a:spcPts val="3360"/>
              </a:lnSpc>
            </a:pPr>
            <a:r>
              <a:rPr lang="zh-TW" altLang="en-US" dirty="0" smtClean="0">
                <a:solidFill>
                  <a:srgbClr val="F7C5A3"/>
                </a:solidFill>
              </a:rPr>
              <a:t>初版簡報預計</a:t>
            </a:r>
            <a:r>
              <a:rPr lang="zh-TW" altLang="en-US" dirty="0">
                <a:solidFill>
                  <a:srgbClr val="F7C5A3"/>
                </a:solidFill>
              </a:rPr>
              <a:t>審查</a:t>
            </a:r>
            <a:r>
              <a:rPr lang="zh-TW" altLang="en-US" dirty="0" smtClean="0">
                <a:solidFill>
                  <a:srgbClr val="F7C5A3"/>
                </a:solidFill>
              </a:rPr>
              <a:t>時間：</a:t>
            </a:r>
            <a:r>
              <a:rPr lang="en-US" altLang="zh-TW" dirty="0" smtClean="0">
                <a:solidFill>
                  <a:srgbClr val="F7C5A3"/>
                </a:solidFill>
              </a:rPr>
              <a:t>4/25</a:t>
            </a:r>
            <a:r>
              <a:rPr lang="zh-TW" altLang="en-US" dirty="0" smtClean="0">
                <a:solidFill>
                  <a:srgbClr val="F7C5A3"/>
                </a:solidFill>
              </a:rPr>
              <a:t>（日）</a:t>
            </a:r>
            <a:r>
              <a:rPr lang="en-US" altLang="zh-TW" dirty="0" smtClean="0">
                <a:solidFill>
                  <a:srgbClr val="F7C5A3"/>
                </a:solidFill>
              </a:rPr>
              <a:t>9</a:t>
            </a:r>
            <a:r>
              <a:rPr lang="zh-TW" altLang="en-US" dirty="0">
                <a:solidFill>
                  <a:srgbClr val="F7C5A3"/>
                </a:solidFill>
              </a:rPr>
              <a:t>：</a:t>
            </a:r>
            <a:r>
              <a:rPr lang="en-US" altLang="zh-TW" dirty="0">
                <a:solidFill>
                  <a:srgbClr val="F7C5A3"/>
                </a:solidFill>
              </a:rPr>
              <a:t>00-10</a:t>
            </a:r>
            <a:r>
              <a:rPr lang="zh-TW" altLang="en-US" dirty="0">
                <a:solidFill>
                  <a:srgbClr val="F7C5A3"/>
                </a:solidFill>
              </a:rPr>
              <a:t>：</a:t>
            </a:r>
            <a:r>
              <a:rPr lang="en-US" altLang="zh-TW" dirty="0" smtClean="0">
                <a:solidFill>
                  <a:srgbClr val="F7C5A3"/>
                </a:solidFill>
              </a:rPr>
              <a:t>00</a:t>
            </a:r>
          </a:p>
          <a:p>
            <a:pPr marL="457200" lvl="1" indent="0" algn="just" fontAlgn="base">
              <a:lnSpc>
                <a:spcPts val="3360"/>
              </a:lnSpc>
              <a:buNone/>
            </a:pPr>
            <a:r>
              <a:rPr lang="zh-TW" alt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每組須在</a:t>
            </a:r>
            <a:r>
              <a:rPr lang="en-US" altLang="zh-TW" sz="2800" b="1" dirty="0">
                <a:solidFill>
                  <a:srgbClr val="FF5050"/>
                </a:solidFill>
              </a:rPr>
              <a:t>4/25</a:t>
            </a:r>
            <a:r>
              <a:rPr lang="zh-TW" altLang="en-US" sz="2800" b="1" dirty="0">
                <a:solidFill>
                  <a:srgbClr val="FF5050"/>
                </a:solidFill>
              </a:rPr>
              <a:t>（日）上午</a:t>
            </a:r>
            <a:r>
              <a:rPr lang="en-US" altLang="zh-TW" sz="2800" b="1" dirty="0">
                <a:solidFill>
                  <a:srgbClr val="FF5050"/>
                </a:solidFill>
              </a:rPr>
              <a:t>9:00</a:t>
            </a:r>
            <a:r>
              <a:rPr lang="zh-TW" altLang="en-US" sz="2800" b="1" dirty="0">
                <a:solidFill>
                  <a:srgbClr val="FF5050"/>
                </a:solidFill>
              </a:rPr>
              <a:t>前</a:t>
            </a:r>
            <a:r>
              <a:rPr lang="zh-TW" altLang="en-US" sz="2800" dirty="0">
                <a:solidFill>
                  <a:schemeClr val="bg1"/>
                </a:solidFill>
              </a:rPr>
              <a:t>上</a:t>
            </a:r>
            <a:r>
              <a:rPr lang="zh-TW" alt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傳初版</a:t>
            </a:r>
            <a:r>
              <a:rPr lang="zh-TW" alt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簡報（</a:t>
            </a:r>
            <a:r>
              <a:rPr lang="en-US" altLang="zh-TW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  <a:r>
              <a:rPr lang="zh-TW" alt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頁內），</a:t>
            </a:r>
            <a:r>
              <a:rPr lang="zh-TW" alt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供</a:t>
            </a:r>
            <a:r>
              <a:rPr lang="zh-TW" alt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評審於</a:t>
            </a:r>
            <a:r>
              <a:rPr lang="zh-TW" alt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第一階段評審時參考</a:t>
            </a:r>
            <a:r>
              <a:rPr lang="zh-TW" alt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。</a:t>
            </a:r>
            <a:endParaRPr lang="en-US" altLang="zh-TW" sz="2800" u="sng" dirty="0">
              <a:solidFill>
                <a:srgbClr val="F7C5A3"/>
              </a:solidFill>
            </a:endParaRPr>
          </a:p>
          <a:p>
            <a:pPr algn="just" fontAlgn="base">
              <a:lnSpc>
                <a:spcPts val="3360"/>
              </a:lnSpc>
            </a:pPr>
            <a:r>
              <a:rPr lang="zh-TW" altLang="en-US" dirty="0" smtClean="0">
                <a:solidFill>
                  <a:srgbClr val="F7C5A3"/>
                </a:solidFill>
              </a:rPr>
              <a:t>現場各組實地</a:t>
            </a:r>
            <a:r>
              <a:rPr lang="zh-TW" altLang="en-US" dirty="0">
                <a:solidFill>
                  <a:srgbClr val="F7C5A3"/>
                </a:solidFill>
              </a:rPr>
              <a:t>審查</a:t>
            </a:r>
            <a:r>
              <a:rPr lang="zh-TW" altLang="en-US" dirty="0" smtClean="0">
                <a:solidFill>
                  <a:srgbClr val="F7C5A3"/>
                </a:solidFill>
              </a:rPr>
              <a:t>預計時間：</a:t>
            </a:r>
            <a:r>
              <a:rPr lang="en-US" altLang="zh-TW" dirty="0" smtClean="0">
                <a:solidFill>
                  <a:srgbClr val="F7C5A3"/>
                </a:solidFill>
              </a:rPr>
              <a:t>4/25</a:t>
            </a:r>
            <a:r>
              <a:rPr lang="zh-TW" altLang="en-US" dirty="0">
                <a:solidFill>
                  <a:srgbClr val="F7C5A3"/>
                </a:solidFill>
              </a:rPr>
              <a:t>（日） </a:t>
            </a:r>
            <a:r>
              <a:rPr lang="en-US" altLang="zh-TW" dirty="0" smtClean="0">
                <a:solidFill>
                  <a:srgbClr val="F7C5A3"/>
                </a:solidFill>
              </a:rPr>
              <a:t>10</a:t>
            </a:r>
            <a:r>
              <a:rPr lang="zh-TW" altLang="en-US" dirty="0">
                <a:solidFill>
                  <a:srgbClr val="F7C5A3"/>
                </a:solidFill>
              </a:rPr>
              <a:t>：</a:t>
            </a:r>
            <a:r>
              <a:rPr lang="en-US" altLang="zh-TW" dirty="0">
                <a:solidFill>
                  <a:srgbClr val="F7C5A3"/>
                </a:solidFill>
              </a:rPr>
              <a:t>00-12</a:t>
            </a:r>
            <a:r>
              <a:rPr lang="zh-TW" altLang="en-US" dirty="0">
                <a:solidFill>
                  <a:srgbClr val="F7C5A3"/>
                </a:solidFill>
              </a:rPr>
              <a:t>：</a:t>
            </a:r>
            <a:r>
              <a:rPr lang="en-US" altLang="zh-TW" dirty="0" smtClean="0">
                <a:solidFill>
                  <a:srgbClr val="F7C5A3"/>
                </a:solidFill>
              </a:rPr>
              <a:t>00</a:t>
            </a:r>
            <a:endParaRPr lang="en-US" altLang="zh-TW" u="sng" dirty="0" smtClean="0">
              <a:solidFill>
                <a:srgbClr val="F7C5A3"/>
              </a:solidFill>
            </a:endParaRPr>
          </a:p>
          <a:p>
            <a:pPr marL="457200" lvl="1" indent="0" algn="just" fontAlgn="base">
              <a:lnSpc>
                <a:spcPts val="3360"/>
              </a:lnSpc>
              <a:buNone/>
            </a:pPr>
            <a:r>
              <a:rPr lang="zh-TW" alt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評審將至每</a:t>
            </a:r>
            <a:r>
              <a:rPr lang="zh-TW" alt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組座位</a:t>
            </a:r>
            <a:r>
              <a:rPr lang="zh-TW" alt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區進行，</a:t>
            </a:r>
            <a:r>
              <a:rPr lang="zh-TW" alt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每組</a:t>
            </a:r>
            <a:r>
              <a:rPr lang="zh-TW" alt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有</a:t>
            </a:r>
            <a:r>
              <a:rPr lang="en-US" altLang="zh-TW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r>
              <a:rPr lang="zh-TW" alt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兩</a:t>
            </a:r>
            <a:r>
              <a:rPr lang="zh-TW" alt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分鐘</a:t>
            </a:r>
            <a:r>
              <a:rPr lang="zh-TW" alt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時間說明，可用簡報或以作品直接簡介。</a:t>
            </a:r>
            <a:endParaRPr lang="en-US" altLang="zh-TW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107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內容版面配置區 2"/>
          <p:cNvSpPr txBox="1">
            <a:spLocks/>
          </p:cNvSpPr>
          <p:nvPr/>
        </p:nvSpPr>
        <p:spPr>
          <a:xfrm>
            <a:off x="314743" y="850150"/>
            <a:ext cx="11322471" cy="3320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3360"/>
              </a:lnSpc>
            </a:pP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分區賽評審委員審查</a:t>
            </a:r>
            <a:r>
              <a:rPr lang="zh-TW" altLang="en-US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方式</a:t>
            </a:r>
            <a:endParaRPr lang="en-US" altLang="zh-TW" sz="3100" dirty="0">
              <a:solidFill>
                <a:srgbClr val="FFC000"/>
              </a:solidFill>
            </a:endParaRPr>
          </a:p>
          <a:p>
            <a:pPr marL="0" indent="0" fontAlgn="base">
              <a:lnSpc>
                <a:spcPts val="3360"/>
              </a:lnSpc>
              <a:buNone/>
            </a:pPr>
            <a:r>
              <a:rPr lang="zh-TW" altLang="en-US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第二</a:t>
            </a:r>
            <a:r>
              <a:rPr lang="zh-TW" altLang="en-US" sz="31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階段：「成果報告」決選晉級全國賽</a:t>
            </a:r>
            <a:r>
              <a:rPr lang="zh-TW" altLang="en-US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隊伍 （評選３０隊）</a:t>
            </a:r>
            <a:endParaRPr lang="en-US" altLang="zh-TW" sz="31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314743" y="289891"/>
            <a:ext cx="10893287" cy="784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3360"/>
              </a:lnSpc>
              <a:buNone/>
            </a:pPr>
            <a:r>
              <a:rPr lang="zh-TW" altLang="en-US" sz="3200" b="1" dirty="0">
                <a:solidFill>
                  <a:srgbClr val="FFC000"/>
                </a:solidFill>
              </a:rPr>
              <a:t>競賽執行相關細節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702857" y="2208483"/>
            <a:ext cx="11075283" cy="250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lnSpc>
                <a:spcPts val="3360"/>
              </a:lnSpc>
              <a:buNone/>
            </a:pPr>
            <a:r>
              <a:rPr lang="zh-TW" altLang="en-US" b="1" dirty="0">
                <a:solidFill>
                  <a:srgbClr val="FF5050"/>
                </a:solidFill>
              </a:rPr>
              <a:t>最終版簡報上傳截止時間：</a:t>
            </a:r>
            <a:r>
              <a:rPr lang="en-US" altLang="zh-TW" b="1" dirty="0">
                <a:solidFill>
                  <a:srgbClr val="FF5050"/>
                </a:solidFill>
              </a:rPr>
              <a:t>4/25</a:t>
            </a:r>
            <a:r>
              <a:rPr lang="zh-TW" altLang="en-US" b="1" dirty="0">
                <a:solidFill>
                  <a:srgbClr val="FF5050"/>
                </a:solidFill>
              </a:rPr>
              <a:t>（日）</a:t>
            </a:r>
            <a:r>
              <a:rPr lang="en-US" altLang="zh-TW" b="1" dirty="0">
                <a:solidFill>
                  <a:srgbClr val="FF5050"/>
                </a:solidFill>
              </a:rPr>
              <a:t>13</a:t>
            </a:r>
            <a:r>
              <a:rPr lang="zh-TW" altLang="en-US" b="1" dirty="0">
                <a:solidFill>
                  <a:srgbClr val="FF5050"/>
                </a:solidFill>
              </a:rPr>
              <a:t>：</a:t>
            </a:r>
            <a:r>
              <a:rPr lang="en-US" altLang="zh-TW" b="1" dirty="0">
                <a:solidFill>
                  <a:srgbClr val="FF5050"/>
                </a:solidFill>
              </a:rPr>
              <a:t>00</a:t>
            </a:r>
            <a:r>
              <a:rPr lang="zh-TW" altLang="en-US" b="1" dirty="0">
                <a:solidFill>
                  <a:srgbClr val="FF5050"/>
                </a:solidFill>
              </a:rPr>
              <a:t>以前</a:t>
            </a:r>
            <a:r>
              <a:rPr lang="zh-TW" altLang="en-US" b="1" dirty="0" smtClean="0">
                <a:solidFill>
                  <a:srgbClr val="FF5050"/>
                </a:solidFill>
              </a:rPr>
              <a:t>完成</a:t>
            </a:r>
            <a:endParaRPr lang="en-US" altLang="zh-TW" dirty="0" smtClean="0">
              <a:solidFill>
                <a:srgbClr val="F7C5A3"/>
              </a:solidFill>
            </a:endParaRPr>
          </a:p>
          <a:p>
            <a:pPr marL="0" indent="0" algn="just" fontAlgn="base">
              <a:lnSpc>
                <a:spcPts val="3360"/>
              </a:lnSpc>
              <a:buNone/>
            </a:pPr>
            <a:r>
              <a:rPr lang="zh-TW" altLang="en-US" dirty="0" smtClean="0">
                <a:solidFill>
                  <a:srgbClr val="F7C5A3"/>
                </a:solidFill>
              </a:rPr>
              <a:t>現場</a:t>
            </a:r>
            <a:r>
              <a:rPr lang="zh-TW" altLang="en-US" dirty="0">
                <a:solidFill>
                  <a:srgbClr val="F7C5A3"/>
                </a:solidFill>
              </a:rPr>
              <a:t>各</a:t>
            </a:r>
            <a:r>
              <a:rPr lang="zh-TW" altLang="en-US" dirty="0" smtClean="0">
                <a:solidFill>
                  <a:srgbClr val="F7C5A3"/>
                </a:solidFill>
              </a:rPr>
              <a:t>組進行上台簡報時間：</a:t>
            </a:r>
            <a:r>
              <a:rPr lang="en-US" altLang="zh-TW" dirty="0" smtClean="0">
                <a:solidFill>
                  <a:srgbClr val="F7C5A3"/>
                </a:solidFill>
              </a:rPr>
              <a:t>4/25</a:t>
            </a:r>
            <a:r>
              <a:rPr lang="zh-TW" altLang="en-US" dirty="0">
                <a:solidFill>
                  <a:srgbClr val="F7C5A3"/>
                </a:solidFill>
              </a:rPr>
              <a:t>（日） </a:t>
            </a:r>
            <a:r>
              <a:rPr lang="en-US" altLang="zh-TW" dirty="0" smtClean="0">
                <a:solidFill>
                  <a:srgbClr val="F7C5A3"/>
                </a:solidFill>
              </a:rPr>
              <a:t>13</a:t>
            </a:r>
            <a:r>
              <a:rPr lang="zh-TW" altLang="en-US" dirty="0" smtClean="0">
                <a:solidFill>
                  <a:srgbClr val="F7C5A3"/>
                </a:solidFill>
              </a:rPr>
              <a:t>：</a:t>
            </a:r>
            <a:r>
              <a:rPr lang="en-US" altLang="zh-TW" dirty="0" smtClean="0">
                <a:solidFill>
                  <a:srgbClr val="F7C5A3"/>
                </a:solidFill>
              </a:rPr>
              <a:t>30-17</a:t>
            </a:r>
            <a:r>
              <a:rPr lang="zh-TW" altLang="en-US" dirty="0" smtClean="0">
                <a:solidFill>
                  <a:srgbClr val="F7C5A3"/>
                </a:solidFill>
              </a:rPr>
              <a:t>：</a:t>
            </a:r>
            <a:r>
              <a:rPr lang="en-US" altLang="zh-TW" dirty="0" smtClean="0">
                <a:solidFill>
                  <a:srgbClr val="F7C5A3"/>
                </a:solidFill>
              </a:rPr>
              <a:t>00</a:t>
            </a:r>
          </a:p>
          <a:p>
            <a:pPr marL="0" indent="0" algn="just" fontAlgn="base">
              <a:lnSpc>
                <a:spcPts val="3360"/>
              </a:lnSpc>
              <a:buNone/>
            </a:pPr>
            <a:r>
              <a:rPr lang="zh-TW" altLang="en-US" dirty="0" smtClean="0">
                <a:solidFill>
                  <a:schemeClr val="bg1"/>
                </a:solidFill>
              </a:rPr>
              <a:t>每</a:t>
            </a:r>
            <a:r>
              <a:rPr lang="zh-TW" altLang="en-US" dirty="0">
                <a:solidFill>
                  <a:schemeClr val="bg1"/>
                </a:solidFill>
              </a:rPr>
              <a:t>組有</a:t>
            </a:r>
            <a:r>
              <a:rPr lang="en-US" altLang="zh-TW" dirty="0">
                <a:solidFill>
                  <a:schemeClr val="bg1"/>
                </a:solidFill>
              </a:rPr>
              <a:t>2</a:t>
            </a:r>
            <a:r>
              <a:rPr lang="zh-TW" altLang="en-US" dirty="0" smtClean="0">
                <a:solidFill>
                  <a:schemeClr val="bg1"/>
                </a:solidFill>
              </a:rPr>
              <a:t>分鐘，不進行答詢，第一組簡報時，下三組進行準備。</a:t>
            </a:r>
            <a:endParaRPr lang="en-US" altLang="zh-TW" dirty="0">
              <a:solidFill>
                <a:schemeClr val="bg1"/>
              </a:solidFill>
            </a:endParaRPr>
          </a:p>
          <a:p>
            <a:pPr marL="0" indent="0" algn="just" fontAlgn="base">
              <a:lnSpc>
                <a:spcPts val="3360"/>
              </a:lnSpc>
              <a:buNone/>
            </a:pPr>
            <a:r>
              <a:rPr lang="zh-TW" altLang="en-US" sz="2800" dirty="0" smtClean="0">
                <a:solidFill>
                  <a:srgbClr val="F7C5A3"/>
                </a:solidFill>
              </a:rPr>
              <a:t>人</a:t>
            </a:r>
            <a:r>
              <a:rPr lang="zh-TW" altLang="en-US" sz="2800" dirty="0">
                <a:solidFill>
                  <a:srgbClr val="F7C5A3"/>
                </a:solidFill>
              </a:rPr>
              <a:t>氣獎投票</a:t>
            </a:r>
            <a:r>
              <a:rPr lang="zh-TW" altLang="en-US" sz="2800" dirty="0" smtClean="0">
                <a:solidFill>
                  <a:srgbClr val="F7C5A3"/>
                </a:solidFill>
              </a:rPr>
              <a:t>時間：</a:t>
            </a:r>
            <a:r>
              <a:rPr lang="en-US" altLang="zh-TW" sz="2800" dirty="0" smtClean="0">
                <a:solidFill>
                  <a:srgbClr val="F7C5A3"/>
                </a:solidFill>
              </a:rPr>
              <a:t>17:00-17:30</a:t>
            </a:r>
            <a:r>
              <a:rPr lang="zh-TW" altLang="en-US" sz="2800" dirty="0" smtClean="0">
                <a:solidFill>
                  <a:srgbClr val="F7C5A3"/>
                </a:solidFill>
              </a:rPr>
              <a:t>）</a:t>
            </a:r>
            <a:endParaRPr lang="en-US" altLang="zh-TW" sz="2800" u="sng" dirty="0">
              <a:solidFill>
                <a:srgbClr val="F7C5A3"/>
              </a:solidFill>
            </a:endParaRPr>
          </a:p>
          <a:p>
            <a:pPr marL="457200" lvl="1" indent="0" algn="just" fontAlgn="base">
              <a:lnSpc>
                <a:spcPts val="3360"/>
              </a:lnSpc>
              <a:buNone/>
            </a:pPr>
            <a:endParaRPr lang="en-US" altLang="zh-TW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40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386" y="709023"/>
            <a:ext cx="2079934" cy="1325563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bg1"/>
                </a:solidFill>
              </a:rPr>
              <a:t>分區賽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310089"/>
              </p:ext>
            </p:extLst>
          </p:nvPr>
        </p:nvGraphicFramePr>
        <p:xfrm>
          <a:off x="2075427" y="208524"/>
          <a:ext cx="9805671" cy="6032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9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71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813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933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69987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99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</a:rPr>
                        <a:t>編號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900" kern="100">
                          <a:effectLst/>
                        </a:rPr>
                        <a:t>獎項名稱</a:t>
                      </a:r>
                      <a:endParaRPr lang="zh-TW" sz="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</a:rPr>
                        <a:t>獎金、獎盃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</a:rPr>
                        <a:t>評分標準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1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1</a:t>
                      </a:r>
                      <a:endParaRPr lang="zh-TW" sz="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評審團大獎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(1</a:t>
                      </a:r>
                      <a:r>
                        <a:rPr lang="zh-TW" altLang="en-US" sz="1600" kern="100" dirty="0">
                          <a:effectLst/>
                        </a:rPr>
                        <a:t>隊</a:t>
                      </a:r>
                      <a:r>
                        <a:rPr lang="en-US" sz="1600" kern="100" dirty="0">
                          <a:effectLst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新台幣</a:t>
                      </a:r>
                      <a:r>
                        <a:rPr lang="en-US" sz="1600" kern="100">
                          <a:effectLst/>
                        </a:rPr>
                        <a:t>50,000</a:t>
                      </a:r>
                      <a:r>
                        <a:rPr lang="zh-TW" sz="1600" kern="100">
                          <a:effectLst/>
                        </a:rPr>
                        <a:t>元、獎狀每人</a:t>
                      </a:r>
                      <a:r>
                        <a:rPr lang="en-US" sz="1600" kern="100">
                          <a:effectLst/>
                        </a:rPr>
                        <a:t>1</a:t>
                      </a:r>
                      <a:r>
                        <a:rPr lang="zh-TW" sz="1600" kern="100">
                          <a:effectLst/>
                        </a:rPr>
                        <a:t>只</a:t>
                      </a:r>
                      <a:endParaRPr lang="zh-TW" sz="16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技術、設計、創意、簡報及創造價值</a:t>
                      </a:r>
                      <a:r>
                        <a:rPr lang="en-US" sz="1600" kern="100">
                          <a:effectLst/>
                        </a:rPr>
                        <a:t>5</a:t>
                      </a:r>
                      <a:r>
                        <a:rPr lang="zh-TW" sz="1600" kern="100">
                          <a:effectLst/>
                        </a:rPr>
                        <a:t>項分數加總最高者</a:t>
                      </a:r>
                      <a:endParaRPr lang="zh-TW" sz="16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9626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2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單項項目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最佳技術獎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(1</a:t>
                      </a:r>
                      <a:r>
                        <a:rPr lang="zh-TW" altLang="en-US" sz="1600" kern="100" dirty="0">
                          <a:effectLst/>
                        </a:rPr>
                        <a:t>隊</a:t>
                      </a:r>
                      <a:r>
                        <a:rPr lang="en-US" sz="1600" kern="100" dirty="0">
                          <a:effectLst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新台幣</a:t>
                      </a:r>
                      <a:r>
                        <a:rPr lang="en-US" sz="1600" kern="100">
                          <a:effectLst/>
                        </a:rPr>
                        <a:t>5,000</a:t>
                      </a:r>
                      <a:r>
                        <a:rPr lang="zh-TW" sz="1600" kern="100">
                          <a:effectLst/>
                        </a:rPr>
                        <a:t>元、獎狀每人</a:t>
                      </a:r>
                      <a:r>
                        <a:rPr lang="en-US" sz="1600" kern="100">
                          <a:effectLst/>
                        </a:rPr>
                        <a:t>1</a:t>
                      </a:r>
                      <a:r>
                        <a:rPr lang="zh-TW" sz="1600" kern="100">
                          <a:effectLst/>
                        </a:rPr>
                        <a:t>只</a:t>
                      </a:r>
                      <a:endParaRPr lang="zh-TW" sz="16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技術單項分數最高者</a:t>
                      </a:r>
                      <a:endParaRPr lang="zh-TW" sz="16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962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最佳創意獎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(1</a:t>
                      </a:r>
                      <a:r>
                        <a:rPr lang="zh-TW" altLang="en-US" sz="1600" kern="100" dirty="0">
                          <a:effectLst/>
                        </a:rPr>
                        <a:t>隊</a:t>
                      </a:r>
                      <a:r>
                        <a:rPr lang="en-US" sz="1600" kern="100" dirty="0">
                          <a:effectLst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新台幣</a:t>
                      </a:r>
                      <a:r>
                        <a:rPr lang="en-US" sz="1600" kern="100">
                          <a:effectLst/>
                        </a:rPr>
                        <a:t>5,000</a:t>
                      </a:r>
                      <a:r>
                        <a:rPr lang="zh-TW" sz="1600" kern="100">
                          <a:effectLst/>
                        </a:rPr>
                        <a:t>元、獎狀每人</a:t>
                      </a:r>
                      <a:r>
                        <a:rPr lang="en-US" sz="1600" kern="100">
                          <a:effectLst/>
                        </a:rPr>
                        <a:t>1</a:t>
                      </a:r>
                      <a:r>
                        <a:rPr lang="zh-TW" sz="1600" kern="100">
                          <a:effectLst/>
                        </a:rPr>
                        <a:t>只</a:t>
                      </a:r>
                      <a:endParaRPr lang="zh-TW" sz="16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創意單項分數最高者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962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最佳簡報獎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(1</a:t>
                      </a:r>
                      <a:r>
                        <a:rPr lang="zh-TW" altLang="en-US" sz="1600" kern="100" dirty="0">
                          <a:effectLst/>
                        </a:rPr>
                        <a:t>隊</a:t>
                      </a:r>
                      <a:r>
                        <a:rPr lang="en-US" sz="1600" kern="100" dirty="0">
                          <a:effectLst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新台幣</a:t>
                      </a:r>
                      <a:r>
                        <a:rPr lang="en-US" sz="1600" kern="100" dirty="0">
                          <a:effectLst/>
                        </a:rPr>
                        <a:t>5,000</a:t>
                      </a:r>
                      <a:r>
                        <a:rPr lang="zh-TW" sz="1600" kern="100" dirty="0">
                          <a:effectLst/>
                        </a:rPr>
                        <a:t>元、獎狀每人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只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簡報單項分數最高者</a:t>
                      </a:r>
                      <a:endParaRPr lang="zh-TW" sz="16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962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最佳設計獎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(1</a:t>
                      </a:r>
                      <a:r>
                        <a:rPr lang="zh-TW" altLang="en-US" sz="1600" kern="100" dirty="0">
                          <a:effectLst/>
                        </a:rPr>
                        <a:t>隊</a:t>
                      </a:r>
                      <a:r>
                        <a:rPr lang="en-US" sz="1600" kern="100" dirty="0">
                          <a:effectLst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新台幣</a:t>
                      </a:r>
                      <a:r>
                        <a:rPr lang="en-US" sz="1600" kern="100" dirty="0">
                          <a:effectLst/>
                        </a:rPr>
                        <a:t>5,000</a:t>
                      </a:r>
                      <a:r>
                        <a:rPr lang="zh-TW" sz="1600" kern="100" dirty="0">
                          <a:effectLst/>
                        </a:rPr>
                        <a:t>元、獎狀每人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只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設計呈現單項分數最高者</a:t>
                      </a:r>
                      <a:endParaRPr lang="zh-TW" sz="16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15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最佳創造價值獎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(1</a:t>
                      </a:r>
                      <a:r>
                        <a:rPr lang="zh-TW" altLang="en-US" sz="1600" kern="100" dirty="0">
                          <a:effectLst/>
                        </a:rPr>
                        <a:t>隊</a:t>
                      </a:r>
                      <a:r>
                        <a:rPr lang="en-US" sz="1600" kern="100" dirty="0">
                          <a:effectLst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新台幣</a:t>
                      </a:r>
                      <a:r>
                        <a:rPr lang="en-US" sz="1600" kern="100" dirty="0">
                          <a:effectLst/>
                        </a:rPr>
                        <a:t>5,000</a:t>
                      </a:r>
                      <a:r>
                        <a:rPr lang="zh-TW" sz="1600" kern="100" dirty="0">
                          <a:effectLst/>
                        </a:rPr>
                        <a:t>元、獎狀每人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只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創造價值呈現單項分數最高者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75705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600" kern="100" dirty="0">
                          <a:effectLst/>
                        </a:rPr>
                        <a:t>最佳人氣獎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>
                          <a:effectLst/>
                        </a:rPr>
                        <a:t>(1</a:t>
                      </a:r>
                      <a:r>
                        <a:rPr lang="zh-TW" altLang="en-US" sz="1600" kern="100" dirty="0">
                          <a:effectLst/>
                        </a:rPr>
                        <a:t>隊</a:t>
                      </a:r>
                      <a:r>
                        <a:rPr lang="en-US" altLang="zh-TW" sz="1600" kern="100" dirty="0">
                          <a:effectLst/>
                        </a:rPr>
                        <a:t>)</a:t>
                      </a:r>
                      <a:endParaRPr lang="zh-TW" altLang="zh-TW" sz="16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232" marR="452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新台幣</a:t>
                      </a:r>
                      <a:r>
                        <a:rPr lang="en-US" sz="1600" kern="100" dirty="0">
                          <a:effectLst/>
                        </a:rPr>
                        <a:t>5,000</a:t>
                      </a:r>
                      <a:r>
                        <a:rPr lang="zh-TW" sz="1600" kern="100" dirty="0">
                          <a:effectLst/>
                        </a:rPr>
                        <a:t>元、獎狀每人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只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由參賽團隊相互投票，獲最高票者</a:t>
                      </a:r>
                      <a:endParaRPr lang="zh-TW" sz="16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95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900" kern="1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00" dirty="0">
                          <a:effectLst/>
                        </a:rPr>
                        <a:t>佳作</a:t>
                      </a:r>
                      <a:endParaRPr lang="en-US" altLang="zh-TW" sz="1600" kern="1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00" dirty="0">
                          <a:effectLst/>
                        </a:rPr>
                        <a:t>(10</a:t>
                      </a:r>
                      <a:r>
                        <a:rPr lang="zh-TW" altLang="en-US" sz="1600" kern="100" dirty="0">
                          <a:effectLst/>
                        </a:rPr>
                        <a:t>隊</a:t>
                      </a:r>
                      <a:r>
                        <a:rPr lang="en-US" altLang="zh-TW" sz="1600" kern="100" dirty="0">
                          <a:effectLst/>
                        </a:rPr>
                        <a:t>)</a:t>
                      </a:r>
                      <a:endParaRPr lang="zh-TW" altLang="zh-TW" sz="16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232" marR="452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新台幣</a:t>
                      </a:r>
                      <a:r>
                        <a:rPr lang="en-US" sz="1600" kern="100" dirty="0">
                          <a:effectLst/>
                        </a:rPr>
                        <a:t>2,000</a:t>
                      </a:r>
                      <a:r>
                        <a:rPr lang="zh-TW" sz="1600" kern="100" dirty="0">
                          <a:effectLst/>
                        </a:rPr>
                        <a:t>元、獎狀每人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只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技術、設計、創意、簡報及創造價值</a:t>
                      </a:r>
                      <a:r>
                        <a:rPr lang="en-US" sz="1600" kern="100" dirty="0">
                          <a:effectLst/>
                        </a:rPr>
                        <a:t>5</a:t>
                      </a:r>
                      <a:r>
                        <a:rPr lang="zh-TW" sz="1600" kern="100" dirty="0">
                          <a:effectLst/>
                        </a:rPr>
                        <a:t>項分數加總依高低排序，扣除評審團大獎及單項項目獲獎團隊，選出佳作</a:t>
                      </a:r>
                      <a:r>
                        <a:rPr lang="en-US" sz="1600" kern="100">
                          <a:effectLst/>
                        </a:rPr>
                        <a:t>10</a:t>
                      </a:r>
                      <a:r>
                        <a:rPr lang="zh-TW" sz="1600" kern="100">
                          <a:effectLst/>
                        </a:rPr>
                        <a:t>名</a:t>
                      </a:r>
                      <a:r>
                        <a:rPr lang="zh-TW" sz="1600" kern="100" dirty="0">
                          <a:effectLst/>
                        </a:rPr>
                        <a:t>。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080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900" kern="1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入選</a:t>
                      </a:r>
                      <a:r>
                        <a:rPr lang="en-US" altLang="zh-TW" sz="1600" kern="100" baseline="0" dirty="0">
                          <a:effectLst/>
                        </a:rPr>
                        <a:t> </a:t>
                      </a:r>
                      <a:r>
                        <a:rPr lang="en-US" altLang="zh-TW" sz="1600" kern="100" dirty="0">
                          <a:effectLst/>
                        </a:rPr>
                        <a:t>(13</a:t>
                      </a:r>
                      <a:r>
                        <a:rPr lang="zh-TW" sz="1600" kern="100" dirty="0">
                          <a:effectLst/>
                        </a:rPr>
                        <a:t>隊</a:t>
                      </a:r>
                      <a:r>
                        <a:rPr lang="en-US" altLang="zh-TW" sz="1600" kern="100" dirty="0">
                          <a:effectLst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>
                          <a:effectLst/>
                        </a:rPr>
                        <a:t>(</a:t>
                      </a:r>
                      <a:r>
                        <a:rPr lang="zh-TW" altLang="en-US" sz="1600" kern="100" dirty="0">
                          <a:effectLst/>
                        </a:rPr>
                        <a:t>可依評審團決議缺額晉級</a:t>
                      </a:r>
                      <a:r>
                        <a:rPr lang="en-US" sz="1600" kern="100" dirty="0">
                          <a:effectLst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獎狀每人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只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除前揭評審團大獎、單項項目獲獎團隊及佳作外，另由主辦單位依技術、設計、創意、簡報及創造價值</a:t>
                      </a:r>
                      <a:r>
                        <a:rPr lang="en-US" sz="1600" kern="100" dirty="0">
                          <a:effectLst/>
                        </a:rPr>
                        <a:t>5</a:t>
                      </a:r>
                      <a:r>
                        <a:rPr lang="zh-TW" sz="1600" kern="100" dirty="0">
                          <a:effectLst/>
                        </a:rPr>
                        <a:t>項評分項目分數加總後依分數高低選出若干團隊。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5232" marR="45232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" name="標題 1"/>
          <p:cNvSpPr txBox="1">
            <a:spLocks/>
          </p:cNvSpPr>
          <p:nvPr/>
        </p:nvSpPr>
        <p:spPr>
          <a:xfrm>
            <a:off x="40386" y="2561894"/>
            <a:ext cx="20799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endParaRPr lang="zh-TW" altLang="en-US" sz="2000" dirty="0">
              <a:solidFill>
                <a:schemeClr val="bg1"/>
              </a:solidFill>
            </a:endParaRPr>
          </a:p>
        </p:txBody>
      </p:sp>
      <p:sp>
        <p:nvSpPr>
          <p:cNvPr id="28" name="標題 1"/>
          <p:cNvSpPr txBox="1">
            <a:spLocks/>
          </p:cNvSpPr>
          <p:nvPr/>
        </p:nvSpPr>
        <p:spPr>
          <a:xfrm>
            <a:off x="40386" y="2240868"/>
            <a:ext cx="2079934" cy="244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2400" b="1" dirty="0">
                <a:solidFill>
                  <a:schemeClr val="bg1"/>
                </a:solidFill>
              </a:rPr>
              <a:t>獎狀：由各分區賽主辦學校製作寄發</a:t>
            </a:r>
            <a:endParaRPr lang="en-US" altLang="zh-TW" sz="2400" b="1" dirty="0">
              <a:solidFill>
                <a:schemeClr val="bg1"/>
              </a:solidFill>
            </a:endParaRPr>
          </a:p>
          <a:p>
            <a:endParaRPr lang="en-US" altLang="zh-TW" sz="2400" b="1" dirty="0">
              <a:solidFill>
                <a:schemeClr val="bg1"/>
              </a:solidFill>
            </a:endParaRPr>
          </a:p>
          <a:p>
            <a:r>
              <a:rPr lang="zh-TW" altLang="en-US" sz="2400" b="1" dirty="0">
                <a:solidFill>
                  <a:schemeClr val="bg1"/>
                </a:solidFill>
              </a:rPr>
              <a:t>獎金：於全國賽開幕當日現場簽收領據</a:t>
            </a:r>
            <a:endParaRPr lang="zh-TW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917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233" y="755676"/>
            <a:ext cx="2079934" cy="1325563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bg1"/>
                </a:solidFill>
              </a:rPr>
              <a:t>全國賽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364027"/>
              </p:ext>
            </p:extLst>
          </p:nvPr>
        </p:nvGraphicFramePr>
        <p:xfrm>
          <a:off x="1936711" y="92917"/>
          <a:ext cx="9806608" cy="6301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94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01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1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345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37930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91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</a:rPr>
                        <a:t>編號</a:t>
                      </a:r>
                      <a:endParaRPr lang="zh-TW" sz="9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獎項名稱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獎金、獎盃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評分標準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67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評審團大獎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(1</a:t>
                      </a:r>
                      <a:r>
                        <a:rPr lang="zh-TW" sz="1600" kern="100" dirty="0">
                          <a:effectLst/>
                        </a:rPr>
                        <a:t>名</a:t>
                      </a:r>
                      <a:r>
                        <a:rPr lang="en-US" sz="1600" kern="100" dirty="0">
                          <a:effectLst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新台幣</a:t>
                      </a:r>
                      <a:r>
                        <a:rPr lang="en-US" sz="1600" kern="100" dirty="0">
                          <a:effectLst/>
                        </a:rPr>
                        <a:t>200,000</a:t>
                      </a:r>
                      <a:r>
                        <a:rPr lang="zh-TW" sz="1600" kern="100" dirty="0">
                          <a:effectLst/>
                        </a:rPr>
                        <a:t>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獎盃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座</a:t>
                      </a:r>
                      <a:r>
                        <a:rPr lang="zh-TW" altLang="en-US" sz="1600" kern="100" dirty="0">
                          <a:effectLst/>
                        </a:rPr>
                        <a:t>、</a:t>
                      </a:r>
                      <a:r>
                        <a:rPr lang="zh-TW" sz="1600" kern="100" dirty="0">
                          <a:effectLst/>
                        </a:rPr>
                        <a:t>獎狀每人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只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技術、設計、創意、簡報及創造價值</a:t>
                      </a:r>
                      <a:r>
                        <a:rPr lang="en-US" sz="1600" kern="100">
                          <a:effectLst/>
                        </a:rPr>
                        <a:t>5</a:t>
                      </a:r>
                      <a:r>
                        <a:rPr lang="zh-TW" sz="1600" kern="100">
                          <a:effectLst/>
                        </a:rPr>
                        <a:t>項分數加總最高者</a:t>
                      </a:r>
                      <a:endParaRPr lang="zh-TW" sz="16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6799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單項項目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最佳技術獎</a:t>
                      </a:r>
                      <a:endParaRPr lang="en-US" altLang="zh-TW" sz="16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(1</a:t>
                      </a:r>
                      <a:r>
                        <a:rPr lang="zh-TW" altLang="en-US" sz="1600" kern="100" dirty="0">
                          <a:effectLst/>
                        </a:rPr>
                        <a:t>隊</a:t>
                      </a:r>
                      <a:r>
                        <a:rPr lang="en-US" sz="1600" kern="100" dirty="0">
                          <a:effectLst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新台幣</a:t>
                      </a:r>
                      <a:r>
                        <a:rPr lang="en-US" sz="1600" kern="100" dirty="0">
                          <a:effectLst/>
                        </a:rPr>
                        <a:t>20,000</a:t>
                      </a:r>
                      <a:r>
                        <a:rPr lang="zh-TW" sz="1600" kern="100" dirty="0">
                          <a:effectLst/>
                        </a:rPr>
                        <a:t>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獎盃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座</a:t>
                      </a:r>
                      <a:r>
                        <a:rPr lang="zh-TW" altLang="en-US" sz="1600" kern="100" dirty="0">
                          <a:effectLst/>
                        </a:rPr>
                        <a:t>、</a:t>
                      </a:r>
                      <a:r>
                        <a:rPr lang="zh-TW" sz="1600" kern="100" dirty="0">
                          <a:effectLst/>
                        </a:rPr>
                        <a:t>獎狀每人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只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技術單項分數最高者</a:t>
                      </a:r>
                      <a:endParaRPr lang="zh-TW" sz="16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67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最佳創意獎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(1</a:t>
                      </a:r>
                      <a:r>
                        <a:rPr lang="zh-TW" altLang="en-US" sz="1600" kern="100" dirty="0">
                          <a:effectLst/>
                        </a:rPr>
                        <a:t>隊</a:t>
                      </a:r>
                      <a:r>
                        <a:rPr lang="en-US" sz="1600" kern="100" dirty="0">
                          <a:effectLst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新台幣</a:t>
                      </a:r>
                      <a:r>
                        <a:rPr lang="en-US" sz="1600" kern="100" dirty="0">
                          <a:effectLst/>
                        </a:rPr>
                        <a:t>20,000</a:t>
                      </a:r>
                      <a:r>
                        <a:rPr lang="zh-TW" sz="1600" kern="100" dirty="0">
                          <a:effectLst/>
                        </a:rPr>
                        <a:t>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獎盃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座</a:t>
                      </a:r>
                      <a:r>
                        <a:rPr lang="zh-TW" altLang="en-US" sz="1600" kern="100" dirty="0">
                          <a:effectLst/>
                        </a:rPr>
                        <a:t>、</a:t>
                      </a:r>
                      <a:r>
                        <a:rPr lang="zh-TW" sz="1600" kern="100" dirty="0">
                          <a:effectLst/>
                        </a:rPr>
                        <a:t>獎狀每人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只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創意單項分數最高者</a:t>
                      </a:r>
                      <a:endParaRPr lang="zh-TW" sz="16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67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最佳簡報獎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(1</a:t>
                      </a:r>
                      <a:r>
                        <a:rPr lang="zh-TW" altLang="en-US" sz="1600" kern="100" dirty="0">
                          <a:effectLst/>
                        </a:rPr>
                        <a:t>隊</a:t>
                      </a:r>
                      <a:r>
                        <a:rPr lang="en-US" sz="1600" kern="100" dirty="0">
                          <a:effectLst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新台幣</a:t>
                      </a:r>
                      <a:r>
                        <a:rPr lang="en-US" sz="1600" kern="100" dirty="0">
                          <a:effectLst/>
                        </a:rPr>
                        <a:t>20,000</a:t>
                      </a:r>
                      <a:r>
                        <a:rPr lang="zh-TW" sz="1600" kern="100" dirty="0">
                          <a:effectLst/>
                        </a:rPr>
                        <a:t>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獎盃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座</a:t>
                      </a:r>
                      <a:r>
                        <a:rPr lang="zh-TW" altLang="en-US" sz="1600" kern="100" dirty="0">
                          <a:effectLst/>
                        </a:rPr>
                        <a:t>、</a:t>
                      </a:r>
                      <a:r>
                        <a:rPr lang="zh-TW" sz="1600" kern="100" dirty="0">
                          <a:effectLst/>
                        </a:rPr>
                        <a:t>獎狀每人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只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簡報單項分數最高者</a:t>
                      </a:r>
                      <a:endParaRPr lang="zh-TW" sz="16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67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最佳設計獎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(1</a:t>
                      </a:r>
                      <a:r>
                        <a:rPr lang="zh-TW" altLang="en-US" sz="1600" kern="100" dirty="0">
                          <a:effectLst/>
                        </a:rPr>
                        <a:t>隊</a:t>
                      </a:r>
                      <a:r>
                        <a:rPr lang="en-US" sz="1600" kern="100" dirty="0">
                          <a:effectLst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新台幣</a:t>
                      </a:r>
                      <a:r>
                        <a:rPr lang="en-US" sz="1600" kern="100" dirty="0">
                          <a:effectLst/>
                        </a:rPr>
                        <a:t>20,000</a:t>
                      </a:r>
                      <a:r>
                        <a:rPr lang="zh-TW" sz="1600" kern="100" dirty="0">
                          <a:effectLst/>
                        </a:rPr>
                        <a:t>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獎盃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座</a:t>
                      </a:r>
                      <a:r>
                        <a:rPr lang="zh-TW" altLang="en-US" sz="1600" kern="100" dirty="0">
                          <a:effectLst/>
                        </a:rPr>
                        <a:t>、</a:t>
                      </a:r>
                      <a:r>
                        <a:rPr lang="zh-TW" sz="1600" kern="100" dirty="0">
                          <a:effectLst/>
                        </a:rPr>
                        <a:t>獎狀每人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只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設計呈現單項分數最高者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967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最佳創造價值獎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(1</a:t>
                      </a:r>
                      <a:r>
                        <a:rPr lang="zh-TW" altLang="en-US" sz="1600" kern="100" dirty="0">
                          <a:effectLst/>
                        </a:rPr>
                        <a:t>隊</a:t>
                      </a:r>
                      <a:r>
                        <a:rPr lang="en-US" sz="1600" kern="100" dirty="0">
                          <a:effectLst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新台幣</a:t>
                      </a:r>
                      <a:r>
                        <a:rPr lang="en-US" sz="1600" kern="100" dirty="0">
                          <a:effectLst/>
                        </a:rPr>
                        <a:t>20,000</a:t>
                      </a:r>
                      <a:r>
                        <a:rPr lang="zh-TW" sz="1600" kern="100" dirty="0">
                          <a:effectLst/>
                        </a:rPr>
                        <a:t>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獎盃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座</a:t>
                      </a:r>
                      <a:r>
                        <a:rPr lang="zh-TW" altLang="en-US" sz="1600" kern="100" baseline="0" dirty="0">
                          <a:effectLst/>
                        </a:rPr>
                        <a:t>、</a:t>
                      </a:r>
                      <a:r>
                        <a:rPr lang="zh-TW" sz="1600" kern="100" dirty="0">
                          <a:effectLst/>
                        </a:rPr>
                        <a:t>獎狀每人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只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創造價值呈現單項分數最高者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967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最佳人氣獎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(1</a:t>
                      </a:r>
                      <a:r>
                        <a:rPr lang="zh-TW" altLang="en-US" sz="1600" kern="100" dirty="0">
                          <a:effectLst/>
                        </a:rPr>
                        <a:t>隊</a:t>
                      </a:r>
                      <a:r>
                        <a:rPr lang="en-US" sz="1600" kern="100" dirty="0">
                          <a:effectLst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新台幣</a:t>
                      </a:r>
                      <a:r>
                        <a:rPr lang="en-US" sz="1600" kern="100" dirty="0">
                          <a:effectLst/>
                        </a:rPr>
                        <a:t>20,000</a:t>
                      </a:r>
                      <a:r>
                        <a:rPr lang="zh-TW" sz="1600" kern="100" dirty="0">
                          <a:effectLst/>
                        </a:rPr>
                        <a:t>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獎盃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座</a:t>
                      </a:r>
                      <a:r>
                        <a:rPr lang="zh-TW" altLang="en-US" sz="1600" kern="100" dirty="0">
                          <a:effectLst/>
                        </a:rPr>
                        <a:t>、</a:t>
                      </a:r>
                      <a:r>
                        <a:rPr lang="zh-TW" sz="1600" kern="100" dirty="0">
                          <a:effectLst/>
                        </a:rPr>
                        <a:t>獎狀每人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只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由參賽團隊相互投票，獲最高票者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032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佳作</a:t>
                      </a:r>
                      <a:r>
                        <a:rPr lang="en-US" sz="1600" kern="100" dirty="0">
                          <a:effectLst/>
                        </a:rPr>
                        <a:t>(5</a:t>
                      </a:r>
                      <a:r>
                        <a:rPr lang="zh-TW" altLang="en-US" sz="1600" kern="100" dirty="0">
                          <a:effectLst/>
                        </a:rPr>
                        <a:t>隊</a:t>
                      </a:r>
                      <a:r>
                        <a:rPr lang="en-US" sz="1600" kern="100" dirty="0">
                          <a:effectLst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新台幣</a:t>
                      </a:r>
                      <a:r>
                        <a:rPr lang="en-US" sz="1600" kern="100" dirty="0">
                          <a:effectLst/>
                        </a:rPr>
                        <a:t>6,000</a:t>
                      </a:r>
                      <a:r>
                        <a:rPr lang="zh-TW" sz="1600" kern="100" dirty="0">
                          <a:effectLst/>
                        </a:rPr>
                        <a:t>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獎牌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面</a:t>
                      </a:r>
                      <a:r>
                        <a:rPr lang="zh-TW" altLang="en-US" sz="1600" kern="100" dirty="0">
                          <a:effectLst/>
                        </a:rPr>
                        <a:t>、</a:t>
                      </a:r>
                      <a:r>
                        <a:rPr lang="zh-TW" sz="1600" kern="100" dirty="0">
                          <a:effectLst/>
                        </a:rPr>
                        <a:t>獎狀每人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只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技術、設計、創意、簡報及創造價值</a:t>
                      </a:r>
                      <a:r>
                        <a:rPr lang="en-US" sz="1600" kern="100" dirty="0">
                          <a:effectLst/>
                        </a:rPr>
                        <a:t>5</a:t>
                      </a:r>
                      <a:r>
                        <a:rPr lang="zh-TW" sz="1600" kern="100" dirty="0">
                          <a:effectLst/>
                        </a:rPr>
                        <a:t>項分數加總依高低排序，扣除評審團大獎及單項項目獲獎團隊，選出佳作</a:t>
                      </a:r>
                      <a:r>
                        <a:rPr lang="en-US" sz="1600" kern="100" dirty="0">
                          <a:effectLst/>
                        </a:rPr>
                        <a:t>5</a:t>
                      </a:r>
                      <a:r>
                        <a:rPr lang="zh-TW" sz="1600" kern="100" dirty="0">
                          <a:effectLst/>
                        </a:rPr>
                        <a:t>名。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722" marR="51722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494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004977883"/>
              </p:ext>
            </p:extLst>
          </p:nvPr>
        </p:nvGraphicFramePr>
        <p:xfrm>
          <a:off x="-139700" y="2922300"/>
          <a:ext cx="12331699" cy="1607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7789164" y="2520905"/>
            <a:ext cx="275267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各區域賽評選至多</a:t>
            </a:r>
            <a:r>
              <a:rPr lang="en-US" altLang="zh-TW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隊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晉級全國決賽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5871352" y="562081"/>
            <a:ext cx="561828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各基地以實作工坊形式，辦理</a:t>
            </a:r>
            <a:r>
              <a:rPr lang="zh-TW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「破冰組隊與實作」 </a:t>
            </a:r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分區賽至少規劃</a:t>
            </a:r>
            <a:r>
              <a:rPr lang="en-US" altLang="zh-TW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70</a:t>
            </a:r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隊可同時競賽之場域</a:t>
            </a:r>
            <a:endParaRPr lang="en-US" altLang="zh-TW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依教育部指導除參賽隊伍數外，本屆黑客松以提昇參賽校數為目標</a:t>
            </a:r>
            <a:endParaRPr lang="zh-TW" altLang="zh-TW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US" altLang="zh-TW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US" altLang="zh-TW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US" altLang="zh-TW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US" altLang="zh-TW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8102" y="6512387"/>
            <a:ext cx="11848699" cy="29831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左-右雙向箭號 35"/>
          <p:cNvSpPr/>
          <p:nvPr/>
        </p:nvSpPr>
        <p:spPr>
          <a:xfrm rot="581429">
            <a:off x="1376930" y="2461186"/>
            <a:ext cx="6416522" cy="222846"/>
          </a:xfrm>
          <a:prstGeom prst="leftRightArrow">
            <a:avLst>
              <a:gd name="adj1" fmla="val 53972"/>
              <a:gd name="adj2" fmla="val 50000"/>
            </a:avLst>
          </a:prstGeom>
          <a:solidFill>
            <a:schemeClr val="bg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919038"/>
              </p:ext>
            </p:extLst>
          </p:nvPr>
        </p:nvGraphicFramePr>
        <p:xfrm>
          <a:off x="609600" y="3568093"/>
          <a:ext cx="1371600" cy="11887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600">
                  <a:extLst>
                    <a:ext uri="{9D8B030D-6E8A-4147-A177-3AD203B41FA5}">
                      <a16:colId xmlns="" xmlns:a16="http://schemas.microsoft.com/office/drawing/2014/main" val="1610600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即日起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110/04/19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)17:00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6852354"/>
                  </a:ext>
                </a:extLst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702049"/>
              </p:ext>
            </p:extLst>
          </p:nvPr>
        </p:nvGraphicFramePr>
        <p:xfrm>
          <a:off x="2040835" y="4047635"/>
          <a:ext cx="1921565" cy="110828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921565">
                  <a:extLst>
                    <a:ext uri="{9D8B030D-6E8A-4147-A177-3AD203B41FA5}">
                      <a16:colId xmlns="" xmlns:a16="http://schemas.microsoft.com/office/drawing/2014/main" val="1610600566"/>
                    </a:ext>
                  </a:extLst>
                </a:gridCol>
              </a:tblGrid>
              <a:tr h="11082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北區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110/03/04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中區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110/03/19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南區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110/03/12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246852354"/>
                  </a:ext>
                </a:extLst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785564"/>
              </p:ext>
            </p:extLst>
          </p:nvPr>
        </p:nvGraphicFramePr>
        <p:xfrm>
          <a:off x="3926048" y="4148303"/>
          <a:ext cx="1350626" cy="640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50626">
                  <a:extLst>
                    <a:ext uri="{9D8B030D-6E8A-4147-A177-3AD203B41FA5}">
                      <a16:colId xmlns="" xmlns:a16="http://schemas.microsoft.com/office/drawing/2014/main" val="1610600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110/04/17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6852354"/>
                  </a:ext>
                </a:extLst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722950"/>
              </p:ext>
            </p:extLst>
          </p:nvPr>
        </p:nvGraphicFramePr>
        <p:xfrm>
          <a:off x="5181600" y="4410611"/>
          <a:ext cx="1709531" cy="65640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09531">
                  <a:extLst>
                    <a:ext uri="{9D8B030D-6E8A-4147-A177-3AD203B41FA5}">
                      <a16:colId xmlns="" xmlns:a16="http://schemas.microsoft.com/office/drawing/2014/main" val="1610600566"/>
                    </a:ext>
                  </a:extLst>
                </a:gridCol>
              </a:tblGrid>
              <a:tr h="6564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110/04/24(</a:t>
                      </a: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110/04/25(</a:t>
                      </a: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6852354"/>
                  </a:ext>
                </a:extLst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073728"/>
              </p:ext>
            </p:extLst>
          </p:nvPr>
        </p:nvGraphicFramePr>
        <p:xfrm>
          <a:off x="6913637" y="4672993"/>
          <a:ext cx="1406691" cy="640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06691">
                  <a:extLst>
                    <a:ext uri="{9D8B030D-6E8A-4147-A177-3AD203B41FA5}">
                      <a16:colId xmlns="" xmlns:a16="http://schemas.microsoft.com/office/drawing/2014/main" val="1610600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110/05/12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6852354"/>
                  </a:ext>
                </a:extLst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292694"/>
              </p:ext>
            </p:extLst>
          </p:nvPr>
        </p:nvGraphicFramePr>
        <p:xfrm>
          <a:off x="8388626" y="4798765"/>
          <a:ext cx="1656522" cy="640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56522">
                  <a:extLst>
                    <a:ext uri="{9D8B030D-6E8A-4147-A177-3AD203B41FA5}">
                      <a16:colId xmlns="" xmlns:a16="http://schemas.microsoft.com/office/drawing/2014/main" val="161060056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110/05/29(</a:t>
                      </a: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110/05/30(</a:t>
                      </a: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endParaRPr lang="en-US" altLang="zh-TW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6852354"/>
                  </a:ext>
                </a:extLst>
              </a:tr>
            </a:tbl>
          </a:graphicData>
        </a:graphic>
      </p:graphicFrame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505096"/>
              </p:ext>
            </p:extLst>
          </p:nvPr>
        </p:nvGraphicFramePr>
        <p:xfrm>
          <a:off x="10135952" y="5039815"/>
          <a:ext cx="1472951" cy="914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72951">
                  <a:extLst>
                    <a:ext uri="{9D8B030D-6E8A-4147-A177-3AD203B41FA5}">
                      <a16:colId xmlns="" xmlns:a16="http://schemas.microsoft.com/office/drawing/2014/main" val="1610600566"/>
                    </a:ext>
                  </a:extLst>
                </a:gridCol>
              </a:tblGrid>
              <a:tr h="6364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110/09/01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110/12/31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6852354"/>
                  </a:ext>
                </a:extLst>
              </a:tr>
            </a:tbl>
          </a:graphicData>
        </a:graphic>
      </p:graphicFrame>
      <p:sp>
        <p:nvSpPr>
          <p:cNvPr id="3" name="圓角矩形 2"/>
          <p:cNvSpPr/>
          <p:nvPr/>
        </p:nvSpPr>
        <p:spPr>
          <a:xfrm>
            <a:off x="813676" y="247871"/>
            <a:ext cx="4603531" cy="1355834"/>
          </a:xfrm>
          <a:prstGeom prst="roundRect">
            <a:avLst/>
          </a:prstGeom>
          <a:noFill/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9681" y="324888"/>
            <a:ext cx="5420710" cy="1325563"/>
          </a:xfrm>
        </p:spPr>
        <p:txBody>
          <a:bodyPr/>
          <a:lstStyle/>
          <a:p>
            <a:r>
              <a:rPr lang="zh-TW" altLang="en-US" b="1" dirty="0">
                <a:solidFill>
                  <a:schemeClr val="bg1"/>
                </a:solidFill>
              </a:rPr>
              <a:t>黑客松競賽時程</a:t>
            </a:r>
          </a:p>
        </p:txBody>
      </p:sp>
    </p:spTree>
    <p:extLst>
      <p:ext uri="{BB962C8B-B14F-4D97-AF65-F5344CB8AC3E}">
        <p14:creationId xmlns:p14="http://schemas.microsoft.com/office/powerpoint/2010/main" val="358161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圖片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157" y="2759418"/>
            <a:ext cx="3295796" cy="3313203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0513" y="2175035"/>
            <a:ext cx="9659132" cy="2134063"/>
          </a:xfrm>
        </p:spPr>
        <p:txBody>
          <a:bodyPr>
            <a:normAutofit/>
          </a:bodyPr>
          <a:lstStyle/>
          <a:p>
            <a:pPr fontAlgn="base">
              <a:lnSpc>
                <a:spcPts val="3360"/>
              </a:lnSpc>
            </a:pP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以聯合國</a:t>
            </a:r>
            <a:r>
              <a:rPr lang="en-US" altLang="zh-TW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《</a:t>
            </a: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翻轉我們的世界：</a:t>
            </a:r>
            <a:r>
              <a:rPr lang="en-US" altLang="zh-TW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2030 </a:t>
            </a: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年永續發展方針</a:t>
            </a:r>
            <a:r>
              <a:rPr lang="en-US" altLang="zh-TW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》</a:t>
            </a:r>
            <a:br>
              <a:rPr lang="en-US" altLang="zh-TW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第</a:t>
            </a:r>
            <a:r>
              <a:rPr lang="en-US" altLang="zh-TW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項「</a:t>
            </a:r>
            <a:r>
              <a:rPr lang="en-US" altLang="zh-TW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ZERO HUNGER</a:t>
            </a: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」為競賽主題</a:t>
            </a:r>
          </a:p>
          <a:p>
            <a:pPr fontAlgn="base">
              <a:lnSpc>
                <a:spcPts val="3360"/>
              </a:lnSpc>
            </a:pP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分區賽及全國賽之競賽題目，於競賽當日抽籤公佈</a:t>
            </a:r>
            <a:endParaRPr lang="en-US" altLang="zh-TW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en-US" altLang="zh-TW" b="1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5524" y="841394"/>
            <a:ext cx="10515600" cy="1325563"/>
          </a:xfrm>
        </p:spPr>
        <p:txBody>
          <a:bodyPr/>
          <a:lstStyle/>
          <a:p>
            <a:r>
              <a:rPr lang="zh-TW" altLang="en-US" b="1" dirty="0">
                <a:solidFill>
                  <a:schemeClr val="bg1"/>
                </a:solidFill>
              </a:rPr>
              <a:t>競賽主題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52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2" y="1362731"/>
            <a:ext cx="10515600" cy="1325563"/>
          </a:xfrm>
        </p:spPr>
        <p:txBody>
          <a:bodyPr/>
          <a:lstStyle/>
          <a:p>
            <a:pPr fontAlgn="base"/>
            <a:r>
              <a:rPr lang="zh-TW" altLang="en-US" b="1" dirty="0">
                <a:solidFill>
                  <a:srgbClr val="FFFF00"/>
                </a:solidFill>
              </a:rPr>
              <a:t>參賽資格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8438" y="2690642"/>
            <a:ext cx="10136386" cy="2663356"/>
          </a:xfrm>
        </p:spPr>
        <p:txBody>
          <a:bodyPr>
            <a:normAutofit/>
          </a:bodyPr>
          <a:lstStyle/>
          <a:p>
            <a:pPr fontAlgn="base">
              <a:lnSpc>
                <a:spcPts val="3360"/>
              </a:lnSpc>
            </a:pP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國內技專校院在學學生，需檢附在學證明文件</a:t>
            </a:r>
          </a:p>
          <a:p>
            <a:pPr fontAlgn="base">
              <a:lnSpc>
                <a:spcPts val="3360"/>
              </a:lnSpc>
            </a:pP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團隊人數至多</a:t>
            </a:r>
            <a:r>
              <a:rPr lang="en-US" altLang="zh-TW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人（不限同所學校），每人限報名</a:t>
            </a:r>
            <a:r>
              <a:rPr lang="en-US" altLang="zh-TW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隊</a:t>
            </a:r>
            <a:endParaRPr lang="en-US" altLang="zh-TW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fontAlgn="base">
              <a:lnSpc>
                <a:spcPts val="3360"/>
              </a:lnSpc>
            </a:pP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接受個人報名參賽</a:t>
            </a:r>
            <a:r>
              <a:rPr lang="en-US" altLang="zh-TW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需完成「破冰組隊與實作」</a:t>
            </a:r>
            <a:r>
              <a:rPr lang="en-US" altLang="zh-TW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</a:p>
          <a:p>
            <a:pPr marL="0" indent="0" fontAlgn="base">
              <a:lnSpc>
                <a:spcPts val="3360"/>
              </a:lnSpc>
              <a:buNone/>
            </a:pPr>
            <a:r>
              <a:rPr lang="en-US" altLang="zh-TW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</a:t>
            </a:r>
            <a:r>
              <a:rPr lang="en-US" altLang="zh-TW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http</a:t>
            </a:r>
            <a:r>
              <a:rPr lang="en-US" altLang="zh-TW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://www.makerthon.nkust.edu.tw</a:t>
            </a:r>
            <a:endParaRPr lang="zh-TW" altLang="en-US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831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圓角矩形圖說文字 10"/>
          <p:cNvSpPr/>
          <p:nvPr/>
        </p:nvSpPr>
        <p:spPr>
          <a:xfrm>
            <a:off x="5597698" y="1548563"/>
            <a:ext cx="4316648" cy="1611951"/>
          </a:xfrm>
          <a:prstGeom prst="wedgeRoundRectCallout">
            <a:avLst>
              <a:gd name="adj1" fmla="val -24854"/>
              <a:gd name="adj2" fmla="val -34410"/>
              <a:gd name="adj3" fmla="val 16667"/>
            </a:avLst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0850" indent="-450850"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臺科大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微型車庫創業基地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0850" indent="-450850"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黃敬欣 專員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0850" indent="-450850" algn="ctr"/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(02)2730-1244</a:t>
            </a:r>
          </a:p>
          <a:p>
            <a:pPr marL="450850" indent="-450850" algn="ctr"/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starelle1221@mail.ntust.edu.tw</a:t>
            </a:r>
            <a:endParaRPr lang="zh-TW" altLang="en-US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圓角矩形圖說文字 11"/>
          <p:cNvSpPr/>
          <p:nvPr/>
        </p:nvSpPr>
        <p:spPr>
          <a:xfrm>
            <a:off x="942861" y="3187105"/>
            <a:ext cx="4187686" cy="2572621"/>
          </a:xfrm>
          <a:prstGeom prst="wedgeRoundRectCallout">
            <a:avLst>
              <a:gd name="adj1" fmla="val 49503"/>
              <a:gd name="adj2" fmla="val 24009"/>
              <a:gd name="adj3" fmla="val 16667"/>
            </a:avLst>
          </a:prstGeom>
          <a:solidFill>
            <a:srgbClr val="002060"/>
          </a:solidFill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高科大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創夢工場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黃婷淇 副理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(07)601-1000#38202</a:t>
            </a:r>
          </a:p>
          <a:p>
            <a:pPr algn="ctr"/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羅乙玲 助理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(07)601-1000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轉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38206</a:t>
            </a:r>
          </a:p>
          <a:p>
            <a:pPr algn="ctr"/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2021makerthon@gmail.com</a:t>
            </a:r>
          </a:p>
        </p:txBody>
      </p:sp>
      <p:sp>
        <p:nvSpPr>
          <p:cNvPr id="8" name="圓角矩形圖說文字 7"/>
          <p:cNvSpPr/>
          <p:nvPr/>
        </p:nvSpPr>
        <p:spPr>
          <a:xfrm>
            <a:off x="7021663" y="4308739"/>
            <a:ext cx="3558699" cy="1707656"/>
          </a:xfrm>
          <a:prstGeom prst="wedgeRoundRectCallout">
            <a:avLst>
              <a:gd name="adj1" fmla="val -25122"/>
              <a:gd name="adj2" fmla="val -38993"/>
              <a:gd name="adj3" fmla="val 16667"/>
            </a:avLst>
          </a:prstGeom>
          <a:solidFill>
            <a:srgbClr val="FE6D00"/>
          </a:solidFill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0850" indent="-450850"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勤益科大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智慧台中創客基地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0850" indent="-450850"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賴玟錦</a:t>
            </a:r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助理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0850" indent="-450850" algn="ctr"/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(04)23924505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分機</a:t>
            </a:r>
            <a:r>
              <a:rPr lang="en-US" altLang="zh-TW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77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0850" indent="-450850" algn="ctr"/>
            <a:r>
              <a:rPr lang="en-US" altLang="zh-TW" sz="2000" b="1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LWJ@ncut.edu.tw</a:t>
            </a:r>
            <a:endParaRPr lang="zh-TW" altLang="en-US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標題 1"/>
          <p:cNvSpPr>
            <a:spLocks noGrp="1"/>
          </p:cNvSpPr>
          <p:nvPr>
            <p:ph type="title"/>
          </p:nvPr>
        </p:nvSpPr>
        <p:spPr>
          <a:xfrm>
            <a:off x="280784" y="670806"/>
            <a:ext cx="4015615" cy="1056098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b="1" dirty="0">
                <a:solidFill>
                  <a:srgbClr val="FFFF00"/>
                </a:solidFill>
              </a:rPr>
              <a:t>區域賽報名窗口</a:t>
            </a:r>
            <a:endParaRPr lang="zh-TW" altLang="en-US" sz="2800" b="1" dirty="0">
              <a:solidFill>
                <a:srgbClr val="FFFF0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597698" y="763789"/>
            <a:ext cx="2982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chemeClr val="bg1"/>
                </a:solidFill>
                <a:latin typeface="華康超明體(P)" panose="02020C00000000000000" pitchFamily="18" charset="-120"/>
                <a:ea typeface="華康超明體(P)" panose="02020C00000000000000" pitchFamily="18" charset="-120"/>
              </a:rPr>
              <a:t>北部</a:t>
            </a:r>
            <a:r>
              <a:rPr lang="en-US" altLang="zh-TW" sz="4000" b="1" dirty="0" smtClean="0">
                <a:solidFill>
                  <a:schemeClr val="bg1"/>
                </a:solidFill>
                <a:latin typeface="華康超明體(P)" panose="02020C00000000000000" pitchFamily="18" charset="-120"/>
                <a:ea typeface="華康超明體(P)" panose="02020C00000000000000" pitchFamily="18" charset="-120"/>
              </a:rPr>
              <a:t>-</a:t>
            </a:r>
            <a:r>
              <a:rPr lang="zh-TW" altLang="en-US" sz="4000" b="1" dirty="0">
                <a:solidFill>
                  <a:schemeClr val="bg1"/>
                </a:solidFill>
                <a:latin typeface="華康超明體(P)" panose="02020C00000000000000" pitchFamily="18" charset="-120"/>
                <a:ea typeface="華康超明體(P)" panose="02020C00000000000000" pitchFamily="18" charset="-120"/>
              </a:rPr>
              <a:t>臺</a:t>
            </a:r>
            <a:r>
              <a:rPr lang="zh-TW" altLang="en-US" sz="4000" b="1" dirty="0" smtClean="0">
                <a:solidFill>
                  <a:schemeClr val="bg1"/>
                </a:solidFill>
                <a:latin typeface="華康超明體(P)" panose="02020C00000000000000" pitchFamily="18" charset="-120"/>
                <a:ea typeface="華康超明體(P)" panose="02020C00000000000000" pitchFamily="18" charset="-120"/>
              </a:rPr>
              <a:t>北</a:t>
            </a:r>
            <a:endParaRPr lang="zh-TW" altLang="en-US" sz="4000" b="1" dirty="0">
              <a:solidFill>
                <a:schemeClr val="bg1"/>
              </a:solidFill>
              <a:latin typeface="華康超明體(P)" panose="02020C00000000000000" pitchFamily="18" charset="-120"/>
              <a:ea typeface="華康超明體(P)" panose="02020C00000000000000" pitchFamily="18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7021663" y="3479412"/>
            <a:ext cx="2892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chemeClr val="bg1"/>
                </a:solidFill>
                <a:latin typeface="華康超明體(P)" panose="02020C00000000000000" pitchFamily="18" charset="-120"/>
                <a:ea typeface="華康超明體(P)" panose="02020C00000000000000" pitchFamily="18" charset="-120"/>
              </a:rPr>
              <a:t>中部</a:t>
            </a:r>
            <a:r>
              <a:rPr lang="en-US" altLang="zh-TW" sz="4000" b="1" dirty="0" smtClean="0">
                <a:solidFill>
                  <a:schemeClr val="bg1"/>
                </a:solidFill>
                <a:latin typeface="華康超明體(P)" panose="02020C00000000000000" pitchFamily="18" charset="-120"/>
                <a:ea typeface="華康超明體(P)" panose="02020C00000000000000" pitchFamily="18" charset="-120"/>
              </a:rPr>
              <a:t>-</a:t>
            </a:r>
            <a:r>
              <a:rPr lang="zh-TW" altLang="en-US" sz="4000" b="1" dirty="0" smtClean="0">
                <a:solidFill>
                  <a:schemeClr val="bg1"/>
                </a:solidFill>
                <a:latin typeface="華康超明體(P)" panose="02020C00000000000000" pitchFamily="18" charset="-120"/>
                <a:ea typeface="華康超明體(P)" panose="02020C00000000000000" pitchFamily="18" charset="-120"/>
              </a:rPr>
              <a:t>臺中</a:t>
            </a:r>
            <a:endParaRPr lang="zh-TW" altLang="en-US" sz="4000" b="1" dirty="0">
              <a:solidFill>
                <a:schemeClr val="bg1"/>
              </a:solidFill>
              <a:latin typeface="華康超明體(P)" panose="02020C00000000000000" pitchFamily="18" charset="-120"/>
              <a:ea typeface="華康超明體(P)" panose="02020C00000000000000" pitchFamily="18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942861" y="2354539"/>
            <a:ext cx="2644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chemeClr val="bg1"/>
                </a:solidFill>
                <a:latin typeface="華康超明體(P)" panose="02020C00000000000000" pitchFamily="18" charset="-120"/>
                <a:ea typeface="華康超明體(P)" panose="02020C00000000000000" pitchFamily="18" charset="-120"/>
              </a:rPr>
              <a:t>南部</a:t>
            </a:r>
            <a:r>
              <a:rPr lang="en-US" altLang="zh-TW" sz="4000" b="1" dirty="0" smtClean="0">
                <a:solidFill>
                  <a:schemeClr val="bg1"/>
                </a:solidFill>
                <a:latin typeface="華康超明體(P)" panose="02020C00000000000000" pitchFamily="18" charset="-120"/>
                <a:ea typeface="華康超明體(P)" panose="02020C00000000000000" pitchFamily="18" charset="-120"/>
              </a:rPr>
              <a:t>-</a:t>
            </a:r>
            <a:r>
              <a:rPr lang="zh-TW" altLang="en-US" sz="4000" b="1" dirty="0" smtClean="0">
                <a:solidFill>
                  <a:schemeClr val="bg1"/>
                </a:solidFill>
                <a:latin typeface="華康超明體(P)" panose="02020C00000000000000" pitchFamily="18" charset="-120"/>
                <a:ea typeface="華康超明體(P)" panose="02020C00000000000000" pitchFamily="18" charset="-120"/>
              </a:rPr>
              <a:t>高雄</a:t>
            </a:r>
            <a:endParaRPr lang="zh-TW" altLang="en-US" sz="4000" b="1" dirty="0">
              <a:solidFill>
                <a:schemeClr val="bg1"/>
              </a:solidFill>
              <a:latin typeface="華康超明體(P)" panose="02020C00000000000000" pitchFamily="18" charset="-120"/>
              <a:ea typeface="華康超明體(P)" panose="02020C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8549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內容版面配置區 2"/>
          <p:cNvSpPr txBox="1">
            <a:spLocks/>
          </p:cNvSpPr>
          <p:nvPr/>
        </p:nvSpPr>
        <p:spPr>
          <a:xfrm>
            <a:off x="935789" y="2504661"/>
            <a:ext cx="10381567" cy="3958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3360"/>
              </a:lnSpc>
            </a:pP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區分</a:t>
            </a:r>
            <a:r>
              <a:rPr lang="zh-TW" altLang="en-US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三地區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不同時間辦理</a:t>
            </a:r>
            <a:endParaRPr lang="en-US" altLang="zh-TW" sz="31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 fontAlgn="base">
              <a:lnSpc>
                <a:spcPts val="3360"/>
              </a:lnSpc>
              <a:buNone/>
            </a:pP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</a:t>
            </a:r>
            <a:r>
              <a:rPr lang="zh-TW" altLang="en-US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北部：</a:t>
            </a:r>
            <a:r>
              <a:rPr lang="en-US" altLang="zh-TW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110/03/4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四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</a:p>
          <a:p>
            <a:pPr marL="0" indent="0" fontAlgn="base">
              <a:lnSpc>
                <a:spcPts val="3360"/>
              </a:lnSpc>
              <a:buNone/>
            </a:pP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</a:t>
            </a:r>
            <a:r>
              <a:rPr lang="zh-TW" altLang="en-US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中部：</a:t>
            </a:r>
            <a:r>
              <a:rPr lang="en-US" altLang="zh-TW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110/03/19 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五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</a:p>
          <a:p>
            <a:pPr marL="0" indent="0" fontAlgn="base">
              <a:lnSpc>
                <a:spcPts val="3360"/>
              </a:lnSpc>
              <a:buNone/>
            </a:pP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</a:t>
            </a:r>
            <a:r>
              <a:rPr lang="zh-TW" altLang="en-US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南部：</a:t>
            </a:r>
            <a:r>
              <a:rPr lang="en-US" altLang="zh-TW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110/03/12 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五</a:t>
            </a:r>
            <a:r>
              <a:rPr lang="en-US" altLang="zh-TW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  <a:endParaRPr lang="en-US" altLang="zh-TW" sz="31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546051" y="1667145"/>
            <a:ext cx="10893287" cy="653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3360"/>
              </a:lnSpc>
              <a:buNone/>
            </a:pPr>
            <a:r>
              <a:rPr lang="zh-TW" altLang="en-US" sz="3200" b="1" dirty="0">
                <a:solidFill>
                  <a:srgbClr val="FFC000"/>
                </a:solidFill>
              </a:rPr>
              <a:t>分區說明會辦理時間</a:t>
            </a:r>
            <a:endParaRPr lang="zh-TW" altLang="en-US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05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340-8055-4EE6-9EA5-A15741F1D223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標題 1"/>
          <p:cNvSpPr txBox="1">
            <a:spLocks noGrp="1"/>
          </p:cNvSpPr>
          <p:nvPr>
            <p:ph type="title"/>
          </p:nvPr>
        </p:nvSpPr>
        <p:spPr>
          <a:xfrm>
            <a:off x="511628" y="852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FFFF00"/>
                </a:solidFill>
              </a:rPr>
              <a:t>競賽當日議程</a:t>
            </a:r>
            <a:endParaRPr lang="zh-TW" altLang="en-US" sz="40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422365"/>
              </p:ext>
            </p:extLst>
          </p:nvPr>
        </p:nvGraphicFramePr>
        <p:xfrm>
          <a:off x="206548" y="1188071"/>
          <a:ext cx="5410481" cy="4207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1869">
                  <a:extLst>
                    <a:ext uri="{9D8B030D-6E8A-4147-A177-3AD203B41FA5}">
                      <a16:colId xmlns="" xmlns:a16="http://schemas.microsoft.com/office/drawing/2014/main" val="511476771"/>
                    </a:ext>
                  </a:extLst>
                </a:gridCol>
                <a:gridCol w="1670179">
                  <a:extLst>
                    <a:ext uri="{9D8B030D-6E8A-4147-A177-3AD203B41FA5}">
                      <a16:colId xmlns="" xmlns:a16="http://schemas.microsoft.com/office/drawing/2014/main" val="2012961430"/>
                    </a:ext>
                  </a:extLst>
                </a:gridCol>
                <a:gridCol w="3088433">
                  <a:extLst>
                    <a:ext uri="{9D8B030D-6E8A-4147-A177-3AD203B41FA5}">
                      <a16:colId xmlns="" xmlns:a16="http://schemas.microsoft.com/office/drawing/2014/main" val="2295654953"/>
                    </a:ext>
                  </a:extLst>
                </a:gridCol>
              </a:tblGrid>
              <a:tr h="35061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時間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活動內容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583547913"/>
                  </a:ext>
                </a:extLst>
              </a:tr>
              <a:tr h="350613">
                <a:tc row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110</a:t>
                      </a:r>
                      <a:endParaRPr lang="zh-TW" sz="20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4/24</a:t>
                      </a:r>
                      <a:endParaRPr lang="zh-TW" sz="20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(</a:t>
                      </a:r>
                      <a:r>
                        <a:rPr lang="zh-TW" sz="2000" kern="100" dirty="0">
                          <a:effectLst/>
                        </a:rPr>
                        <a:t>六</a:t>
                      </a:r>
                      <a:r>
                        <a:rPr lang="en-US" sz="2000" kern="100" dirty="0">
                          <a:effectLst/>
                        </a:rPr>
                        <a:t>)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08:30-09:00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7015" indent="-67310"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zh-TW" sz="2000" kern="100">
                          <a:effectLst/>
                        </a:rPr>
                        <a:t>報到</a:t>
                      </a:r>
                      <a:r>
                        <a:rPr lang="en-US" sz="2000" kern="100">
                          <a:effectLst/>
                        </a:rPr>
                        <a:t> &amp; </a:t>
                      </a:r>
                      <a:r>
                        <a:rPr lang="zh-TW" sz="2000" kern="100">
                          <a:effectLst/>
                        </a:rPr>
                        <a:t>相見歡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156681897"/>
                  </a:ext>
                </a:extLst>
              </a:tr>
              <a:tr h="3506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09:00-09:40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zh-TW" sz="2000" kern="100">
                          <a:effectLst/>
                        </a:rPr>
                        <a:t>開場</a:t>
                      </a:r>
                      <a:r>
                        <a:rPr lang="en-US" sz="2000" kern="100">
                          <a:effectLst/>
                        </a:rPr>
                        <a:t> &amp; </a:t>
                      </a:r>
                      <a:r>
                        <a:rPr lang="zh-TW" sz="2000" kern="100">
                          <a:effectLst/>
                        </a:rPr>
                        <a:t>來賓致詞 </a:t>
                      </a:r>
                      <a:r>
                        <a:rPr lang="en-US" sz="2000" kern="100">
                          <a:effectLst/>
                        </a:rPr>
                        <a:t>&amp; </a:t>
                      </a:r>
                      <a:r>
                        <a:rPr lang="zh-TW" sz="2000" kern="100">
                          <a:effectLst/>
                        </a:rPr>
                        <a:t>大合照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26783257"/>
                  </a:ext>
                </a:extLst>
              </a:tr>
              <a:tr h="3506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09:40-10:00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7015" indent="-67310"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zh-TW" sz="2000" kern="100" dirty="0">
                          <a:effectLst/>
                        </a:rPr>
                        <a:t>抽題</a:t>
                      </a:r>
                      <a:r>
                        <a:rPr lang="en-US" sz="2000" kern="100" dirty="0">
                          <a:effectLst/>
                        </a:rPr>
                        <a:t>/</a:t>
                      </a:r>
                      <a:r>
                        <a:rPr lang="zh-TW" sz="2000" kern="100" dirty="0">
                          <a:effectLst/>
                        </a:rPr>
                        <a:t>技術人員說明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69742722"/>
                  </a:ext>
                </a:extLst>
              </a:tr>
              <a:tr h="3506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10:00-12:00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開始作業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65454607"/>
                  </a:ext>
                </a:extLst>
              </a:tr>
              <a:tr h="3506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12:00-13:00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zh-TW" sz="2000" kern="100" dirty="0">
                          <a:effectLst/>
                        </a:rPr>
                        <a:t>午餐時間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823917164"/>
                  </a:ext>
                </a:extLst>
              </a:tr>
              <a:tr h="3506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13:00-15:30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創作時間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361086821"/>
                  </a:ext>
                </a:extLst>
              </a:tr>
              <a:tr h="3506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15:30-16:00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zh-TW" sz="2000" kern="100" dirty="0">
                          <a:effectLst/>
                        </a:rPr>
                        <a:t>下午茶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65940660"/>
                  </a:ext>
                </a:extLst>
              </a:tr>
              <a:tr h="3506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16:00-18:30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創作時間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367637525"/>
                  </a:ext>
                </a:extLst>
              </a:tr>
              <a:tr h="3506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18:30-19:30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晚餐時間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56895239"/>
                  </a:ext>
                </a:extLst>
              </a:tr>
              <a:tr h="3506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19:30~21:30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宵夜</a:t>
                      </a:r>
                      <a:r>
                        <a:rPr lang="en-US" sz="2000" kern="100" dirty="0">
                          <a:effectLst/>
                        </a:rPr>
                        <a:t>/</a:t>
                      </a:r>
                      <a:r>
                        <a:rPr lang="zh-TW" sz="2000" kern="100" dirty="0">
                          <a:effectLst/>
                        </a:rPr>
                        <a:t>創作時間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063707017"/>
                  </a:ext>
                </a:extLst>
              </a:tr>
              <a:tr h="3506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21:30~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休息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66769746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953493"/>
              </p:ext>
            </p:extLst>
          </p:nvPr>
        </p:nvGraphicFramePr>
        <p:xfrm>
          <a:off x="5747657" y="140534"/>
          <a:ext cx="5990253" cy="4207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1134">
                  <a:extLst>
                    <a:ext uri="{9D8B030D-6E8A-4147-A177-3AD203B41FA5}">
                      <a16:colId xmlns="" xmlns:a16="http://schemas.microsoft.com/office/drawing/2014/main" val="550404082"/>
                    </a:ext>
                  </a:extLst>
                </a:gridCol>
                <a:gridCol w="2052735">
                  <a:extLst>
                    <a:ext uri="{9D8B030D-6E8A-4147-A177-3AD203B41FA5}">
                      <a16:colId xmlns="" xmlns:a16="http://schemas.microsoft.com/office/drawing/2014/main" val="3756290860"/>
                    </a:ext>
                  </a:extLst>
                </a:gridCol>
                <a:gridCol w="3256384">
                  <a:extLst>
                    <a:ext uri="{9D8B030D-6E8A-4147-A177-3AD203B41FA5}">
                      <a16:colId xmlns="" xmlns:a16="http://schemas.microsoft.com/office/drawing/2014/main" val="1770978212"/>
                    </a:ext>
                  </a:extLst>
                </a:gridCol>
              </a:tblGrid>
              <a:tr h="38248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時間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活動內容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extLst>
                  <a:ext uri="{0D108BD9-81ED-4DB2-BD59-A6C34878D82A}">
                    <a16:rowId xmlns="" xmlns:a16="http://schemas.microsoft.com/office/drawing/2014/main" val="1256949470"/>
                  </a:ext>
                </a:extLst>
              </a:tr>
              <a:tr h="382487"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109</a:t>
                      </a:r>
                      <a:endParaRPr lang="zh-TW" sz="20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4/25</a:t>
                      </a:r>
                      <a:endParaRPr lang="zh-TW" sz="20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(</a:t>
                      </a:r>
                      <a:r>
                        <a:rPr lang="zh-TW" sz="2000" kern="100" dirty="0">
                          <a:effectLst/>
                        </a:rPr>
                        <a:t>日</a:t>
                      </a:r>
                      <a:r>
                        <a:rPr lang="en-US" sz="2000" kern="100" dirty="0">
                          <a:effectLst/>
                        </a:rPr>
                        <a:t>)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07:30-8:30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報到及早餐時間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extLst>
                  <a:ext uri="{0D108BD9-81ED-4DB2-BD59-A6C34878D82A}">
                    <a16:rowId xmlns="" xmlns:a16="http://schemas.microsoft.com/office/drawing/2014/main" val="3488053997"/>
                  </a:ext>
                </a:extLst>
              </a:tr>
              <a:tr h="3824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08:30-10:00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開始作業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extLst>
                  <a:ext uri="{0D108BD9-81ED-4DB2-BD59-A6C34878D82A}">
                    <a16:rowId xmlns="" xmlns:a16="http://schemas.microsoft.com/office/drawing/2014/main" val="2039401358"/>
                  </a:ext>
                </a:extLst>
              </a:tr>
              <a:tr h="3824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10:00-10:20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點心時間</a:t>
                      </a:r>
                      <a:r>
                        <a:rPr lang="en-US" sz="2000" kern="100" dirty="0">
                          <a:effectLst/>
                        </a:rPr>
                        <a:t>/</a:t>
                      </a:r>
                      <a:r>
                        <a:rPr lang="zh-TW" sz="2000" kern="100" dirty="0">
                          <a:effectLst/>
                        </a:rPr>
                        <a:t>創作時間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extLst>
                  <a:ext uri="{0D108BD9-81ED-4DB2-BD59-A6C34878D82A}">
                    <a16:rowId xmlns="" xmlns:a16="http://schemas.microsoft.com/office/drawing/2014/main" val="982916319"/>
                  </a:ext>
                </a:extLst>
              </a:tr>
              <a:tr h="3824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10:20-12:00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創作時間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extLst>
                  <a:ext uri="{0D108BD9-81ED-4DB2-BD59-A6C34878D82A}">
                    <a16:rowId xmlns="" xmlns:a16="http://schemas.microsoft.com/office/drawing/2014/main" val="1928675236"/>
                  </a:ext>
                </a:extLst>
              </a:tr>
              <a:tr h="3824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12:00-13:00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zh-TW" sz="2000" kern="100" dirty="0">
                          <a:effectLst/>
                        </a:rPr>
                        <a:t>午餐時間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extLst>
                  <a:ext uri="{0D108BD9-81ED-4DB2-BD59-A6C34878D82A}">
                    <a16:rowId xmlns="" xmlns:a16="http://schemas.microsoft.com/office/drawing/2014/main" val="185277624"/>
                  </a:ext>
                </a:extLst>
              </a:tr>
              <a:tr h="3824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13:00-13:30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最後衝刺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extLst>
                  <a:ext uri="{0D108BD9-81ED-4DB2-BD59-A6C34878D82A}">
                    <a16:rowId xmlns="" xmlns:a16="http://schemas.microsoft.com/office/drawing/2014/main" val="380250977"/>
                  </a:ext>
                </a:extLst>
              </a:tr>
              <a:tr h="3824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13:30-17:00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tc>
                  <a:txBody>
                    <a:bodyPr/>
                    <a:lstStyle/>
                    <a:p>
                      <a:pPr marL="247015" indent="-67310"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zh-TW" sz="2000" kern="100" dirty="0">
                          <a:effectLst/>
                        </a:rPr>
                        <a:t>隊伍上台成果展示</a:t>
                      </a:r>
                      <a:r>
                        <a:rPr lang="en-US" sz="2000" kern="100" dirty="0">
                          <a:effectLst/>
                        </a:rPr>
                        <a:t>/</a:t>
                      </a:r>
                      <a:r>
                        <a:rPr lang="zh-TW" sz="2000" kern="100" dirty="0">
                          <a:effectLst/>
                        </a:rPr>
                        <a:t>簡報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extLst>
                  <a:ext uri="{0D108BD9-81ED-4DB2-BD59-A6C34878D82A}">
                    <a16:rowId xmlns="" xmlns:a16="http://schemas.microsoft.com/office/drawing/2014/main" val="827955865"/>
                  </a:ext>
                </a:extLst>
              </a:tr>
              <a:tr h="3824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17:00-17:30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評審討論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extLst>
                  <a:ext uri="{0D108BD9-81ED-4DB2-BD59-A6C34878D82A}">
                    <a16:rowId xmlns="" xmlns:a16="http://schemas.microsoft.com/office/drawing/2014/main" val="195456565"/>
                  </a:ext>
                </a:extLst>
              </a:tr>
              <a:tr h="3824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17:30-18:30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tc>
                  <a:txBody>
                    <a:bodyPr/>
                    <a:lstStyle/>
                    <a:p>
                      <a:pPr marL="247015" indent="-67310"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zh-TW" sz="2000" kern="100" dirty="0">
                          <a:effectLst/>
                        </a:rPr>
                        <a:t>閉幕</a:t>
                      </a:r>
                      <a:r>
                        <a:rPr lang="en-US" sz="2000" kern="100" dirty="0">
                          <a:effectLst/>
                        </a:rPr>
                        <a:t>/</a:t>
                      </a:r>
                      <a:r>
                        <a:rPr lang="zh-TW" sz="2000" kern="100" dirty="0">
                          <a:effectLst/>
                        </a:rPr>
                        <a:t>頒獎</a:t>
                      </a:r>
                      <a:r>
                        <a:rPr lang="en-US" sz="2000" kern="100" dirty="0">
                          <a:effectLst/>
                        </a:rPr>
                        <a:t>/</a:t>
                      </a:r>
                      <a:r>
                        <a:rPr lang="zh-TW" sz="2000" kern="100" dirty="0">
                          <a:effectLst/>
                        </a:rPr>
                        <a:t>大合照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extLst>
                  <a:ext uri="{0D108BD9-81ED-4DB2-BD59-A6C34878D82A}">
                    <a16:rowId xmlns="" xmlns:a16="http://schemas.microsoft.com/office/drawing/2014/main" val="2319938302"/>
                  </a:ext>
                </a:extLst>
              </a:tr>
              <a:tr h="3824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18:30~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賦歸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593" marR="91593" marT="0" marB="0" anchor="ctr"/>
                </a:tc>
                <a:extLst>
                  <a:ext uri="{0D108BD9-81ED-4DB2-BD59-A6C34878D82A}">
                    <a16:rowId xmlns="" xmlns:a16="http://schemas.microsoft.com/office/drawing/2014/main" val="2534840946"/>
                  </a:ext>
                </a:extLst>
              </a:tr>
            </a:tbl>
          </a:graphicData>
        </a:graphic>
      </p:graphicFrame>
      <p:sp>
        <p:nvSpPr>
          <p:cNvPr id="8" name="內容版面配置區 2"/>
          <p:cNvSpPr txBox="1">
            <a:spLocks/>
          </p:cNvSpPr>
          <p:nvPr/>
        </p:nvSpPr>
        <p:spPr>
          <a:xfrm>
            <a:off x="181003" y="5477808"/>
            <a:ext cx="5120370" cy="60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lnSpc>
                <a:spcPts val="3360"/>
              </a:lnSpc>
              <a:buNone/>
            </a:pPr>
            <a:r>
              <a:rPr lang="en-US" altLang="zh-TW" b="1" dirty="0" smtClean="0">
                <a:solidFill>
                  <a:schemeClr val="bg1"/>
                </a:solidFill>
              </a:rPr>
              <a:t>19:00-21:00 </a:t>
            </a:r>
            <a:r>
              <a:rPr lang="zh-TW" altLang="en-US" b="1" dirty="0" smtClean="0">
                <a:solidFill>
                  <a:schemeClr val="bg1"/>
                </a:solidFill>
              </a:rPr>
              <a:t>盥洗時間</a:t>
            </a:r>
            <a:endParaRPr lang="en-US" altLang="zh-TW" b="1" dirty="0" smtClean="0">
              <a:solidFill>
                <a:schemeClr val="bg1"/>
              </a:solidFill>
            </a:endParaRPr>
          </a:p>
          <a:p>
            <a:pPr marL="0" indent="0" algn="just" fontAlgn="base">
              <a:lnSpc>
                <a:spcPts val="3360"/>
              </a:lnSpc>
              <a:buNone/>
            </a:pPr>
            <a:endParaRPr lang="en-US" altLang="zh-TW" sz="2800" u="sng" dirty="0">
              <a:solidFill>
                <a:schemeClr val="bg1"/>
              </a:solidFill>
            </a:endParaRPr>
          </a:p>
          <a:p>
            <a:pPr marL="457200" lvl="1" indent="0" algn="just" fontAlgn="base">
              <a:lnSpc>
                <a:spcPts val="3360"/>
              </a:lnSpc>
              <a:buNone/>
            </a:pPr>
            <a:endParaRPr lang="en-US" altLang="zh-TW" sz="2800" dirty="0" smtClean="0">
              <a:solidFill>
                <a:schemeClr val="bg1"/>
              </a:solidFill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5757571" y="4499423"/>
            <a:ext cx="5722134" cy="1836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lnSpc>
                <a:spcPts val="2500"/>
              </a:lnSpc>
              <a:buNone/>
            </a:pPr>
            <a:r>
              <a:rPr lang="en-US" altLang="zh-TW" sz="2600" dirty="0" smtClean="0">
                <a:solidFill>
                  <a:schemeClr val="bg1"/>
                </a:solidFill>
              </a:rPr>
              <a:t>09</a:t>
            </a:r>
            <a:r>
              <a:rPr lang="zh-TW" altLang="en-US" sz="2600" dirty="0" smtClean="0">
                <a:solidFill>
                  <a:schemeClr val="bg1"/>
                </a:solidFill>
              </a:rPr>
              <a:t>：</a:t>
            </a:r>
            <a:r>
              <a:rPr lang="en-US" altLang="zh-TW" sz="2600" dirty="0" smtClean="0">
                <a:solidFill>
                  <a:schemeClr val="bg1"/>
                </a:solidFill>
              </a:rPr>
              <a:t>00</a:t>
            </a:r>
            <a:r>
              <a:rPr lang="zh-TW" altLang="en-US" sz="2600" dirty="0" smtClean="0">
                <a:solidFill>
                  <a:schemeClr val="bg1"/>
                </a:solidFill>
              </a:rPr>
              <a:t>前：初版簡報上傳截止</a:t>
            </a:r>
            <a:endParaRPr lang="en-US" altLang="zh-TW" sz="2600" dirty="0" smtClean="0">
              <a:solidFill>
                <a:schemeClr val="bg1"/>
              </a:solidFill>
            </a:endParaRPr>
          </a:p>
          <a:p>
            <a:pPr marL="0" indent="0" algn="just" fontAlgn="base">
              <a:lnSpc>
                <a:spcPts val="2500"/>
              </a:lnSpc>
              <a:buNone/>
            </a:pPr>
            <a:r>
              <a:rPr lang="en-US" altLang="zh-TW" sz="2600" dirty="0" smtClean="0">
                <a:solidFill>
                  <a:schemeClr val="bg1"/>
                </a:solidFill>
              </a:rPr>
              <a:t>09</a:t>
            </a:r>
            <a:r>
              <a:rPr lang="zh-TW" altLang="en-US" sz="2600" dirty="0" smtClean="0">
                <a:solidFill>
                  <a:schemeClr val="bg1"/>
                </a:solidFill>
              </a:rPr>
              <a:t>：</a:t>
            </a:r>
            <a:r>
              <a:rPr lang="en-US" altLang="zh-TW" sz="2600" dirty="0" smtClean="0">
                <a:solidFill>
                  <a:schemeClr val="bg1"/>
                </a:solidFill>
              </a:rPr>
              <a:t>00-10</a:t>
            </a:r>
            <a:r>
              <a:rPr lang="zh-TW" altLang="en-US" sz="2600" dirty="0" smtClean="0">
                <a:solidFill>
                  <a:schemeClr val="bg1"/>
                </a:solidFill>
              </a:rPr>
              <a:t>：</a:t>
            </a:r>
            <a:r>
              <a:rPr lang="en-US" altLang="zh-TW" sz="2600" dirty="0" smtClean="0">
                <a:solidFill>
                  <a:schemeClr val="bg1"/>
                </a:solidFill>
              </a:rPr>
              <a:t>00</a:t>
            </a:r>
            <a:r>
              <a:rPr lang="zh-TW" altLang="en-US" sz="2600" dirty="0" smtClean="0">
                <a:solidFill>
                  <a:schemeClr val="bg1"/>
                </a:solidFill>
              </a:rPr>
              <a:t>評審初審</a:t>
            </a:r>
            <a:endParaRPr lang="en-US" altLang="zh-TW" sz="2600" dirty="0" smtClean="0">
              <a:solidFill>
                <a:schemeClr val="bg1"/>
              </a:solidFill>
            </a:endParaRPr>
          </a:p>
          <a:p>
            <a:pPr marL="0" indent="0" algn="just" fontAlgn="base">
              <a:lnSpc>
                <a:spcPts val="2500"/>
              </a:lnSpc>
              <a:buNone/>
            </a:pPr>
            <a:r>
              <a:rPr lang="en-US" altLang="zh-TW" sz="2600" dirty="0" smtClean="0">
                <a:solidFill>
                  <a:schemeClr val="bg1"/>
                </a:solidFill>
              </a:rPr>
              <a:t>10</a:t>
            </a:r>
            <a:r>
              <a:rPr lang="zh-TW" altLang="en-US" sz="2600" dirty="0" smtClean="0">
                <a:solidFill>
                  <a:schemeClr val="bg1"/>
                </a:solidFill>
              </a:rPr>
              <a:t>：</a:t>
            </a:r>
            <a:r>
              <a:rPr lang="en-US" altLang="zh-TW" sz="2600" dirty="0" smtClean="0">
                <a:solidFill>
                  <a:schemeClr val="bg1"/>
                </a:solidFill>
              </a:rPr>
              <a:t>00-12</a:t>
            </a:r>
            <a:r>
              <a:rPr lang="zh-TW" altLang="en-US" sz="2600" dirty="0" smtClean="0">
                <a:solidFill>
                  <a:schemeClr val="bg1"/>
                </a:solidFill>
              </a:rPr>
              <a:t>：</a:t>
            </a:r>
            <a:r>
              <a:rPr lang="en-US" altLang="zh-TW" sz="2600" dirty="0" smtClean="0">
                <a:solidFill>
                  <a:schemeClr val="bg1"/>
                </a:solidFill>
              </a:rPr>
              <a:t>00</a:t>
            </a:r>
            <a:r>
              <a:rPr lang="zh-TW" altLang="en-US" sz="2600" dirty="0" smtClean="0">
                <a:solidFill>
                  <a:schemeClr val="bg1"/>
                </a:solidFill>
              </a:rPr>
              <a:t>評審實地審查</a:t>
            </a:r>
            <a:endParaRPr lang="en-US" altLang="zh-TW" sz="2600" dirty="0">
              <a:solidFill>
                <a:schemeClr val="bg1"/>
              </a:solidFill>
            </a:endParaRPr>
          </a:p>
          <a:p>
            <a:pPr marL="0" indent="0" algn="just" fontAlgn="base">
              <a:lnSpc>
                <a:spcPts val="2500"/>
              </a:lnSpc>
              <a:buNone/>
            </a:pPr>
            <a:r>
              <a:rPr lang="en-US" altLang="zh-TW" sz="2600" dirty="0" smtClean="0">
                <a:solidFill>
                  <a:schemeClr val="bg1"/>
                </a:solidFill>
              </a:rPr>
              <a:t>13</a:t>
            </a:r>
            <a:r>
              <a:rPr lang="zh-TW" altLang="en-US" sz="2600" dirty="0">
                <a:solidFill>
                  <a:schemeClr val="bg1"/>
                </a:solidFill>
              </a:rPr>
              <a:t>：</a:t>
            </a:r>
            <a:r>
              <a:rPr lang="en-US" altLang="zh-TW" sz="2600" dirty="0" smtClean="0">
                <a:solidFill>
                  <a:schemeClr val="bg1"/>
                </a:solidFill>
              </a:rPr>
              <a:t>00</a:t>
            </a:r>
            <a:r>
              <a:rPr lang="zh-TW" altLang="en-US" sz="2600" dirty="0" smtClean="0">
                <a:solidFill>
                  <a:schemeClr val="bg1"/>
                </a:solidFill>
              </a:rPr>
              <a:t>前：最終版簡報上傳截止</a:t>
            </a:r>
            <a:endParaRPr lang="en-US" altLang="zh-TW" sz="2600" u="sng" dirty="0">
              <a:solidFill>
                <a:schemeClr val="bg1"/>
              </a:solidFill>
            </a:endParaRPr>
          </a:p>
          <a:p>
            <a:pPr marL="457200" lvl="1" indent="0" algn="just" fontAlgn="base">
              <a:lnSpc>
                <a:spcPts val="3360"/>
              </a:lnSpc>
              <a:buNone/>
            </a:pPr>
            <a:endParaRPr lang="en-US" altLang="zh-TW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84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0817" y="1508916"/>
            <a:ext cx="10893287" cy="562993"/>
          </a:xfrm>
        </p:spPr>
        <p:txBody>
          <a:bodyPr>
            <a:normAutofit/>
          </a:bodyPr>
          <a:lstStyle/>
          <a:p>
            <a:pPr marL="0" indent="0" fontAlgn="base">
              <a:lnSpc>
                <a:spcPts val="3360"/>
              </a:lnSpc>
              <a:buNone/>
            </a:pPr>
            <a:r>
              <a:rPr lang="zh-TW" altLang="en-US" sz="3600" b="1" dirty="0">
                <a:solidFill>
                  <a:srgbClr val="FFC000"/>
                </a:solidFill>
              </a:rPr>
              <a:t>關於本屆</a:t>
            </a:r>
            <a:r>
              <a:rPr lang="zh-TW" altLang="en-US" sz="3600" b="1" dirty="0" smtClean="0">
                <a:solidFill>
                  <a:srgbClr val="FFC000"/>
                </a:solidFill>
              </a:rPr>
              <a:t>競賽競賽主題</a:t>
            </a:r>
            <a:endParaRPr lang="zh-TW" altLang="en-US" sz="3600" b="1" dirty="0">
              <a:solidFill>
                <a:srgbClr val="FFC000"/>
              </a:solidFill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935790" y="2756454"/>
            <a:ext cx="10136386" cy="2968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3360"/>
              </a:lnSpc>
            </a:pP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本屆大賽引用聯合國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《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翻轉我們的世界：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2030 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年永續發展方針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》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，第</a:t>
            </a:r>
            <a:r>
              <a:rPr lang="en-US" altLang="zh-TW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項「</a:t>
            </a:r>
            <a:r>
              <a:rPr lang="en-US" altLang="zh-TW" sz="3100" dirty="0">
                <a:solidFill>
                  <a:srgbClr val="FF0000"/>
                </a:solidFill>
              </a:rPr>
              <a:t>ZERO HUNGER</a:t>
            </a:r>
            <a:r>
              <a:rPr lang="zh-TW" altLang="en-US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」作為競賽主題，引導學生進行創意發想、社會設計與原型實</a:t>
            </a:r>
            <a:r>
              <a:rPr lang="zh-TW" altLang="en-US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作</a:t>
            </a:r>
            <a:endParaRPr lang="en-US" altLang="zh-TW" sz="31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003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0817" y="1508916"/>
            <a:ext cx="11704939" cy="821145"/>
          </a:xfrm>
        </p:spPr>
        <p:txBody>
          <a:bodyPr>
            <a:noAutofit/>
          </a:bodyPr>
          <a:lstStyle/>
          <a:p>
            <a:pPr marL="0" indent="0" fontAlgn="base">
              <a:lnSpc>
                <a:spcPts val="3360"/>
              </a:lnSpc>
              <a:buNone/>
            </a:pPr>
            <a:r>
              <a:rPr lang="zh-TW" altLang="en-US" sz="3200" b="1" dirty="0">
                <a:solidFill>
                  <a:srgbClr val="FFC000"/>
                </a:solidFill>
              </a:rPr>
              <a:t>分區賽採網路報名，並由各分區賽主辦學校選拔</a:t>
            </a:r>
            <a:r>
              <a:rPr lang="en-US" altLang="zh-TW" sz="3200" b="1" dirty="0">
                <a:solidFill>
                  <a:srgbClr val="FFC000"/>
                </a:solidFill>
              </a:rPr>
              <a:t>30</a:t>
            </a:r>
            <a:r>
              <a:rPr lang="zh-TW" altLang="en-US" sz="3200" b="1" dirty="0">
                <a:solidFill>
                  <a:srgbClr val="FFC000"/>
                </a:solidFill>
              </a:rPr>
              <a:t>隊晉級全國賽</a:t>
            </a: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935790" y="2350097"/>
            <a:ext cx="10136386" cy="25709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3360"/>
              </a:lnSpc>
            </a:pP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請各分區主辦學校依場域規劃最大參賽</a:t>
            </a:r>
            <a:r>
              <a:rPr lang="zh-TW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容量</a:t>
            </a: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：</a:t>
            </a:r>
            <a:r>
              <a:rPr lang="zh-TW" altLang="en-US" dirty="0">
                <a:solidFill>
                  <a:srgbClr val="FF0000"/>
                </a:solidFill>
              </a:rPr>
              <a:t>７０</a:t>
            </a: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隊</a:t>
            </a:r>
            <a:r>
              <a:rPr lang="zh-TW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。</a:t>
            </a:r>
            <a:endParaRPr lang="zh-TW" alt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fontAlgn="base">
              <a:lnSpc>
                <a:spcPts val="3360"/>
              </a:lnSpc>
            </a:pP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請各分區主辦學校通知報名團隊於</a:t>
            </a:r>
            <a:r>
              <a:rPr lang="en-US" altLang="zh-TW" dirty="0">
                <a:solidFill>
                  <a:srgbClr val="FF0000"/>
                </a:solidFill>
              </a:rPr>
              <a:t>110/4/17(</a:t>
            </a:r>
            <a:r>
              <a:rPr lang="zh-TW" altLang="en-US" dirty="0">
                <a:solidFill>
                  <a:srgbClr val="FF0000"/>
                </a:solidFill>
              </a:rPr>
              <a:t>六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參加「</a:t>
            </a:r>
            <a:r>
              <a:rPr lang="zh-TW" altLang="en-US" dirty="0">
                <a:solidFill>
                  <a:srgbClr val="FF0000"/>
                </a:solidFill>
              </a:rPr>
              <a:t>破冰組隊與實作</a:t>
            </a: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」課程。</a:t>
            </a:r>
          </a:p>
          <a:p>
            <a:pPr fontAlgn="base">
              <a:lnSpc>
                <a:spcPts val="3360"/>
              </a:lnSpc>
            </a:pP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黑客松</a:t>
            </a:r>
            <a:r>
              <a:rPr lang="zh-TW" altLang="en-US" b="1" dirty="0">
                <a:solidFill>
                  <a:srgbClr val="FF0000"/>
                </a:solidFill>
              </a:rPr>
              <a:t>分區賽報名截止時間訂於</a:t>
            </a:r>
            <a:r>
              <a:rPr lang="en-US" altLang="zh-TW" b="1" dirty="0">
                <a:solidFill>
                  <a:srgbClr val="FF0000"/>
                </a:solidFill>
              </a:rPr>
              <a:t>110/4/19(</a:t>
            </a:r>
            <a:r>
              <a:rPr lang="zh-TW" altLang="en-US" b="1" dirty="0">
                <a:solidFill>
                  <a:srgbClr val="FF0000"/>
                </a:solidFill>
              </a:rPr>
              <a:t>一</a:t>
            </a:r>
            <a:r>
              <a:rPr lang="en-US" altLang="zh-TW" b="1" dirty="0">
                <a:solidFill>
                  <a:srgbClr val="FF0000"/>
                </a:solidFill>
              </a:rPr>
              <a:t>)17</a:t>
            </a:r>
            <a:r>
              <a:rPr lang="zh-TW" altLang="en-US" b="1" dirty="0">
                <a:solidFill>
                  <a:srgbClr val="FF0000"/>
                </a:solidFill>
              </a:rPr>
              <a:t>：</a:t>
            </a:r>
            <a:r>
              <a:rPr lang="en-US" altLang="zh-TW" b="1" dirty="0">
                <a:solidFill>
                  <a:srgbClr val="FF0000"/>
                </a:solidFill>
              </a:rPr>
              <a:t>00</a:t>
            </a:r>
            <a:r>
              <a:rPr lang="zh-TW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，請各校於報名時間截止時，立即關閉報名系統。</a:t>
            </a:r>
          </a:p>
        </p:txBody>
      </p:sp>
    </p:spTree>
    <p:extLst>
      <p:ext uri="{BB962C8B-B14F-4D97-AF65-F5344CB8AC3E}">
        <p14:creationId xmlns:p14="http://schemas.microsoft.com/office/powerpoint/2010/main" val="3180147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7500</TotalTime>
  <Words>2001</Words>
  <Application>Microsoft Office PowerPoint</Application>
  <PresentationFormat>自訂</PresentationFormat>
  <Paragraphs>279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Office 佈景主題</vt:lpstr>
      <vt:lpstr>PowerPoint 簡報</vt:lpstr>
      <vt:lpstr>黑客松競賽時程</vt:lpstr>
      <vt:lpstr>競賽主題</vt:lpstr>
      <vt:lpstr>參賽資格</vt:lpstr>
      <vt:lpstr>區域賽報名窗口</vt:lpstr>
      <vt:lpstr>PowerPoint 簡報</vt:lpstr>
      <vt:lpstr>競賽當日議程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分區賽</vt:lpstr>
      <vt:lpstr>全國賽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2018年智慧生活・自造黑客松 技職盃全國大賽－執行規畫報告</dc:title>
  <dc:creator>user</dc:creator>
  <cp:lastModifiedBy>Windows 使用者</cp:lastModifiedBy>
  <cp:revision>479</cp:revision>
  <dcterms:created xsi:type="dcterms:W3CDTF">2017-11-14T01:35:33Z</dcterms:created>
  <dcterms:modified xsi:type="dcterms:W3CDTF">2021-03-02T08:07:57Z</dcterms:modified>
</cp:coreProperties>
</file>