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5" r:id="rId6"/>
    <p:sldId id="280" r:id="rId7"/>
    <p:sldId id="266" r:id="rId8"/>
    <p:sldId id="277" r:id="rId9"/>
    <p:sldId id="278" r:id="rId10"/>
  </p:sldIdLst>
  <p:sldSz cx="12188825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706" autoAdjust="0"/>
  </p:normalViewPr>
  <p:slideViewPr>
    <p:cSldViewPr showGuides="1">
      <p:cViewPr varScale="1">
        <p:scale>
          <a:sx n="78" d="100"/>
          <a:sy n="78" d="100"/>
        </p:scale>
        <p:origin x="108" y="55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b="1" dirty="0">
              <a:latin typeface="+mj-ea"/>
              <a:ea typeface="+mj-ea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B9575D2-2748-42AA-B14F-D401967BC4BA}" type="datetime2">
              <a:rPr lang="zh-TW" altLang="en-US" b="1" smtClean="0">
                <a:latin typeface="+mj-ea"/>
                <a:ea typeface="+mj-ea"/>
              </a:rPr>
              <a:t>2023年3月6日</a:t>
            </a:fld>
            <a:endParaRPr lang="zh-TW" altLang="en-US" b="1" dirty="0">
              <a:latin typeface="+mj-ea"/>
              <a:ea typeface="+mj-ea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b="1" dirty="0">
              <a:latin typeface="+mj-ea"/>
              <a:ea typeface="+mj-ea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en-US" altLang="zh-TW" b="1" smtClean="0">
                <a:latin typeface="+mj-ea"/>
                <a:ea typeface="+mj-ea"/>
              </a:rPr>
              <a:t>‹#›</a:t>
            </a:fld>
            <a:endParaRPr lang="zh-TW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>
                <a:latin typeface="+mj-ea"/>
                <a:ea typeface="+mj-ea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>
                <a:latin typeface="+mj-ea"/>
                <a:ea typeface="+mj-ea"/>
              </a:defRPr>
            </a:lvl1pPr>
          </a:lstStyle>
          <a:p>
            <a:fld id="{D483F0FF-D51E-42C6-9123-2966B0EADBDB}" type="datetime2">
              <a:rPr lang="zh-TW" altLang="en-US" smtClean="0"/>
              <a:pPr/>
              <a:t>2023年3月6日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>
                <a:latin typeface="+mj-ea"/>
                <a:ea typeface="+mj-ea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>
                <a:latin typeface="+mj-ea"/>
                <a:ea typeface="+mj-ea"/>
              </a:defRPr>
            </a:lvl1pPr>
          </a:lstStyle>
          <a:p>
            <a:fld id="{6BB98AFB-CB0D-4DFE-87B9-B4B0D0DE73CD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1" kern="1200">
        <a:solidFill>
          <a:schemeClr val="tx1"/>
        </a:solidFill>
        <a:latin typeface="+mj-ea"/>
        <a:ea typeface="+mj-ea"/>
        <a:cs typeface="+mn-cs"/>
      </a:defRPr>
    </a:lvl1pPr>
    <a:lvl2pPr marL="457200" algn="l" defTabSz="914400" rtl="0" eaLnBrk="1" latinLnBrk="0" hangingPunct="1">
      <a:defRPr sz="1200" b="1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b="1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b="1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b="1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n-US" altLang="zh-TW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9943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68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 rtlCol="0">
            <a:normAutofit/>
          </a:bodyPr>
          <a:lstStyle>
            <a:lvl1pPr>
              <a:defRPr sz="54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391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rmAutofit/>
          </a:bodyPr>
          <a:lstStyle>
            <a:lvl1pPr algn="l">
              <a:defRPr sz="3600" b="1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Autofit/>
          </a:bodyPr>
          <a:lstStyle>
            <a:lvl1pPr algn="l">
              <a:defRPr sz="3600" b="1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defRPr>
            </a:lvl1pPr>
          </a:lstStyle>
          <a:p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defRPr>
            </a:lvl1pPr>
          </a:lstStyle>
          <a:p>
            <a:fld id="{AAEAE4A8-A6E5-453E-B946-FB774B73F48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+mj-ea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b="0" kern="1200">
          <a:solidFill>
            <a:schemeClr val="tx1">
              <a:lumMod val="65000"/>
              <a:lumOff val="35000"/>
            </a:schemeClr>
          </a:solidFill>
          <a:latin typeface="+mj-ea"/>
          <a:ea typeface="+mj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b="0" kern="1200">
          <a:solidFill>
            <a:schemeClr val="tx1">
              <a:lumMod val="65000"/>
              <a:lumOff val="35000"/>
            </a:schemeClr>
          </a:solidFill>
          <a:latin typeface="+mj-ea"/>
          <a:ea typeface="+mj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b="0" kern="1200">
          <a:solidFill>
            <a:schemeClr val="tx1">
              <a:lumMod val="65000"/>
              <a:lumOff val="35000"/>
            </a:schemeClr>
          </a:solidFill>
          <a:latin typeface="+mj-ea"/>
          <a:ea typeface="+mj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b="0" kern="1200">
          <a:solidFill>
            <a:schemeClr val="tx1">
              <a:lumMod val="65000"/>
              <a:lumOff val="35000"/>
            </a:schemeClr>
          </a:solidFill>
          <a:latin typeface="+mj-ea"/>
          <a:ea typeface="+mj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b="0" kern="1200">
          <a:solidFill>
            <a:schemeClr val="tx1">
              <a:lumMod val="65000"/>
              <a:lumOff val="35000"/>
            </a:schemeClr>
          </a:solidFill>
          <a:latin typeface="+mj-ea"/>
          <a:ea typeface="+mj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02123" y="578168"/>
            <a:ext cx="6228691" cy="1524000"/>
          </a:xfrm>
        </p:spPr>
        <p:txBody>
          <a:bodyPr rtlCol="0"/>
          <a:lstStyle/>
          <a:p>
            <a:r>
              <a:rPr lang="en-US" altLang="zh-TW" dirty="0"/>
              <a:t>365</a:t>
            </a:r>
            <a:r>
              <a:rPr lang="zh-TW" altLang="en-US" dirty="0"/>
              <a:t>產輔策略</a:t>
            </a:r>
            <a:br>
              <a:rPr lang="zh-TW" altLang="en-US" dirty="0"/>
            </a:br>
            <a:r>
              <a:rPr lang="zh-TW" altLang="en-US" dirty="0"/>
              <a:t>中期</a:t>
            </a:r>
            <a:r>
              <a:rPr lang="en-US" altLang="zh-TW" dirty="0"/>
              <a:t>-</a:t>
            </a:r>
            <a:r>
              <a:rPr lang="zh-TW" altLang="en-US" dirty="0"/>
              <a:t>跨領域服務團成果發表</a:t>
            </a:r>
            <a:endParaRPr lang="zh-TW" altLang="en-US" dirty="0">
              <a:sym typeface="新細明體" panose="02020500000000000000" pitchFamily="18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body" sz="half" idx="2"/>
          </p:nvPr>
        </p:nvSpPr>
        <p:spPr>
          <a:xfrm>
            <a:off x="8830716" y="146120"/>
            <a:ext cx="3168352" cy="864096"/>
          </a:xfrm>
          <a:pattFill prst="pct5">
            <a:fgClr>
              <a:srgbClr val="FFFFFF"/>
            </a:fgClr>
            <a:bgClr>
              <a:schemeClr val="bg1"/>
            </a:bgClr>
          </a:pattFill>
        </p:spPr>
        <p:txBody>
          <a:bodyPr rtlCol="0">
            <a:normAutofit/>
          </a:bodyPr>
          <a:lstStyle/>
          <a:p>
            <a:pPr algn="ctr" rtl="0"/>
            <a:r>
              <a:rPr lang="zh-TW" altLang="en-US" sz="1400" b="0" dirty="0">
                <a:sym typeface="新細明體" panose="02020500000000000000" pitchFamily="18" charset="-120"/>
              </a:rPr>
              <a:t>國立虎尾科技大學</a:t>
            </a:r>
            <a:r>
              <a:rPr lang="zh-TW" altLang="en-US" sz="1400" dirty="0">
                <a:sym typeface="新細明體" panose="02020500000000000000" pitchFamily="18" charset="-120"/>
              </a:rPr>
              <a:t> 高等教育深耕計畫</a:t>
            </a:r>
            <a:endParaRPr lang="en-US" altLang="zh-TW" sz="1400" dirty="0">
              <a:sym typeface="新細明體" panose="02020500000000000000" pitchFamily="18" charset="-120"/>
            </a:endParaRP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A587D49-FC35-401F-8CEA-D8A83FB79FF7}"/>
              </a:ext>
            </a:extLst>
          </p:cNvPr>
          <p:cNvGrpSpPr/>
          <p:nvPr/>
        </p:nvGrpSpPr>
        <p:grpSpPr>
          <a:xfrm>
            <a:off x="2133972" y="3268145"/>
            <a:ext cx="7596843" cy="1524000"/>
            <a:chOff x="106551" y="2188840"/>
            <a:chExt cx="9711663" cy="1524000"/>
          </a:xfrm>
        </p:grpSpPr>
        <p:sp>
          <p:nvSpPr>
            <p:cNvPr id="5" name="標題 1">
              <a:extLst>
                <a:ext uri="{FF2B5EF4-FFF2-40B4-BE49-F238E27FC236}">
                  <a16:creationId xmlns:a16="http://schemas.microsoft.com/office/drawing/2014/main" id="{8B06F639-B5C3-42CC-8939-D8121F4E9B6A}"/>
                </a:ext>
              </a:extLst>
            </p:cNvPr>
            <p:cNvSpPr txBox="1">
              <a:spLocks/>
            </p:cNvSpPr>
            <p:nvPr/>
          </p:nvSpPr>
          <p:spPr>
            <a:xfrm>
              <a:off x="106551" y="2188840"/>
              <a:ext cx="2334135" cy="152400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3600" b="1" kern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  <a:cs typeface="+mj-cs"/>
                </a:defRPr>
              </a:lvl1pPr>
            </a:lstStyle>
            <a:p>
              <a:pPr algn="dist"/>
              <a:r>
                <a:rPr lang="zh-TW" altLang="en-US" sz="2000" dirty="0">
                  <a:solidFill>
                    <a:schemeClr val="tx1"/>
                  </a:solidFill>
                  <a:sym typeface="新細明體" panose="02020500000000000000" pitchFamily="18" charset="-120"/>
                </a:rPr>
                <a:t>執行名稱：</a:t>
              </a:r>
              <a:endParaRPr lang="en-US" altLang="zh-TW" sz="2000" dirty="0">
                <a:solidFill>
                  <a:schemeClr val="tx1"/>
                </a:solidFill>
                <a:sym typeface="新細明體" panose="02020500000000000000" pitchFamily="18" charset="-120"/>
              </a:endParaRPr>
            </a:p>
            <a:p>
              <a:pPr algn="dist"/>
              <a:r>
                <a:rPr lang="zh-TW" altLang="en-US" sz="2000" dirty="0">
                  <a:solidFill>
                    <a:schemeClr val="tx1"/>
                  </a:solidFill>
                  <a:sym typeface="新細明體" panose="02020500000000000000" pitchFamily="18" charset="-120"/>
                </a:rPr>
                <a:t>主持人：</a:t>
              </a:r>
              <a:endParaRPr lang="en-US" altLang="zh-TW" sz="2000" dirty="0">
                <a:solidFill>
                  <a:schemeClr val="tx1"/>
                </a:solidFill>
                <a:sym typeface="新細明體" panose="02020500000000000000" pitchFamily="18" charset="-120"/>
              </a:endParaRPr>
            </a:p>
            <a:p>
              <a:pPr algn="dist"/>
              <a:r>
                <a:rPr lang="zh-TW" altLang="en-US" sz="2000" dirty="0">
                  <a:solidFill>
                    <a:schemeClr val="tx1"/>
                  </a:solidFill>
                  <a:sym typeface="新細明體" panose="02020500000000000000" pitchFamily="18" charset="-120"/>
                </a:rPr>
                <a:t>團隊教師：</a:t>
              </a:r>
              <a:endParaRPr lang="en-US" altLang="zh-TW" sz="2000" dirty="0">
                <a:solidFill>
                  <a:schemeClr val="tx1"/>
                </a:solidFill>
                <a:sym typeface="新細明體" panose="02020500000000000000" pitchFamily="18" charset="-120"/>
              </a:endParaRPr>
            </a:p>
            <a:p>
              <a:pPr algn="dist"/>
              <a:r>
                <a:rPr lang="zh-TW" altLang="en-US" sz="2000" dirty="0">
                  <a:solidFill>
                    <a:schemeClr val="tx1"/>
                  </a:solidFill>
                  <a:sym typeface="新細明體" panose="02020500000000000000" pitchFamily="18" charset="-120"/>
                </a:rPr>
                <a:t>團隊學生：</a:t>
              </a:r>
            </a:p>
          </p:txBody>
        </p:sp>
        <p:sp>
          <p:nvSpPr>
            <p:cNvPr id="6" name="標題 1">
              <a:extLst>
                <a:ext uri="{FF2B5EF4-FFF2-40B4-BE49-F238E27FC236}">
                  <a16:creationId xmlns:a16="http://schemas.microsoft.com/office/drawing/2014/main" id="{2E4A829E-3920-40CA-9891-3245A253C438}"/>
                </a:ext>
              </a:extLst>
            </p:cNvPr>
            <p:cNvSpPr txBox="1">
              <a:spLocks/>
            </p:cNvSpPr>
            <p:nvPr/>
          </p:nvSpPr>
          <p:spPr>
            <a:xfrm>
              <a:off x="2710036" y="2188840"/>
              <a:ext cx="7108178" cy="152400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3600" b="1" kern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  <a:cs typeface="+mj-cs"/>
                </a:defRPr>
              </a:lvl1pPr>
            </a:lstStyle>
            <a:p>
              <a:pPr algn="dist"/>
              <a:endParaRPr lang="zh-TW" altLang="en-US" sz="2400" b="0" dirty="0">
                <a:solidFill>
                  <a:schemeClr val="tx1"/>
                </a:solidFill>
                <a:sym typeface="新細明體" panose="02020500000000000000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94B150-57C1-48C8-914B-4084CBDF4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n-ea"/>
                <a:ea typeface="+mn-ea"/>
              </a:rPr>
              <a:t>輔導公司簡介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2EA405D-8465-4D16-98D1-42EAECA585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486400"/>
          </a:xfrm>
        </p:spPr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5359011-1B50-4ED4-8D95-1ADDC90CC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6887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94B150-57C1-48C8-914B-4084CBDF4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n-ea"/>
                <a:ea typeface="+mn-ea"/>
              </a:rPr>
              <a:t>輔導團隊簡介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2EA405D-8465-4D16-98D1-42EAECA585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486400"/>
          </a:xfrm>
        </p:spPr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5359011-1B50-4ED4-8D95-1ADDC90CC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1093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1804" y="-27384"/>
            <a:ext cx="8686801" cy="1066800"/>
          </a:xfrm>
        </p:spPr>
        <p:txBody>
          <a:bodyPr rtlCol="0" anchor="ctr">
            <a:normAutofit/>
          </a:bodyPr>
          <a:lstStyle/>
          <a:p>
            <a:r>
              <a:rPr lang="zh-TW" altLang="en-US" sz="4000" dirty="0"/>
              <a:t>達成情形概要</a:t>
            </a:r>
            <a:endParaRPr lang="zh-TW" altLang="en-US" sz="4000" dirty="0">
              <a:sym typeface="新細明體" panose="02020500000000000000" pitchFamily="18" charset="-120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26FF5BBC-7DD1-4A21-AC7A-CCB7FED0BD6D}"/>
              </a:ext>
            </a:extLst>
          </p:cNvPr>
          <p:cNvSpPr/>
          <p:nvPr/>
        </p:nvSpPr>
        <p:spPr>
          <a:xfrm>
            <a:off x="79798" y="3912752"/>
            <a:ext cx="11785926" cy="2945248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sz="2400">
              <a:latin typeface="+mj-ea"/>
              <a:ea typeface="+mj-ea"/>
            </a:endParaRPr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BE2CA2E5-6228-4194-A847-CF6C20B4F44D}"/>
              </a:ext>
            </a:extLst>
          </p:cNvPr>
          <p:cNvSpPr txBox="1"/>
          <p:nvPr/>
        </p:nvSpPr>
        <p:spPr>
          <a:xfrm>
            <a:off x="405780" y="4551810"/>
            <a:ext cx="3993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dirty="0">
                <a:solidFill>
                  <a:srgbClr val="FF0000"/>
                </a:solidFill>
                <a:latin typeface="+mj-ea"/>
                <a:ea typeface="+mj-ea"/>
                <a:cs typeface="DFKai-SB" panose="03000509000000000000" pitchFamily="49" charset="-120"/>
              </a:rPr>
              <a:t>例如：專利、技轉、產學、研提政府計畫、人才培育等</a:t>
            </a:r>
            <a:endParaRPr lang="zh-TW" altLang="zh-TW" dirty="0">
              <a:latin typeface="+mj-ea"/>
              <a:ea typeface="+mj-ea"/>
              <a:cs typeface="DFKai-SB" panose="03000509000000000000" pitchFamily="49" charset="-120"/>
            </a:endParaRPr>
          </a:p>
        </p:txBody>
      </p:sp>
      <p:sp>
        <p:nvSpPr>
          <p:cNvPr id="83" name="文字方塊 82">
            <a:extLst>
              <a:ext uri="{FF2B5EF4-FFF2-40B4-BE49-F238E27FC236}">
                <a16:creationId xmlns:a16="http://schemas.microsoft.com/office/drawing/2014/main" id="{8CD679B3-6BD6-4AB0-81BF-10885AA7A42F}"/>
              </a:ext>
            </a:extLst>
          </p:cNvPr>
          <p:cNvSpPr txBox="1"/>
          <p:nvPr/>
        </p:nvSpPr>
        <p:spPr>
          <a:xfrm>
            <a:off x="-1198563" y="4127443"/>
            <a:ext cx="48932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zh-TW" altLang="en-US" b="1" dirty="0">
                <a:highlight>
                  <a:srgbClr val="FFFF00"/>
                </a:highlight>
                <a:latin typeface="+mj-ea"/>
                <a:ea typeface="+mj-ea"/>
                <a:cs typeface="DFKai-SB" panose="03000509000000000000" pitchFamily="49" charset="-120"/>
              </a:rPr>
              <a:t>後續衍生成效</a:t>
            </a:r>
            <a:endParaRPr lang="en-US" altLang="zh-TW" b="1" dirty="0">
              <a:highlight>
                <a:srgbClr val="FFFF00"/>
              </a:highlight>
              <a:latin typeface="+mj-ea"/>
              <a:ea typeface="+mj-ea"/>
              <a:cs typeface="DFKai-SB" panose="03000509000000000000" pitchFamily="49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9F39CF-23F3-465F-808A-A7D98959A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0779" y="6021288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en-US" altLang="zh-TW" smtClean="0"/>
              <a:t>4</a:t>
            </a:fld>
            <a:endParaRPr lang="en-US" altLang="zh-TW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BC01ACFF-BB0D-453C-A54B-0C9FAC65DD88}"/>
              </a:ext>
            </a:extLst>
          </p:cNvPr>
          <p:cNvGrpSpPr/>
          <p:nvPr/>
        </p:nvGrpSpPr>
        <p:grpSpPr>
          <a:xfrm>
            <a:off x="-747179" y="653009"/>
            <a:ext cx="12612903" cy="3202364"/>
            <a:chOff x="-747179" y="653009"/>
            <a:chExt cx="12612903" cy="3202364"/>
          </a:xfrm>
        </p:grpSpPr>
        <p:sp>
          <p:nvSpPr>
            <p:cNvPr id="53" name="文字方塊 52">
              <a:extLst>
                <a:ext uri="{FF2B5EF4-FFF2-40B4-BE49-F238E27FC236}">
                  <a16:creationId xmlns:a16="http://schemas.microsoft.com/office/drawing/2014/main" id="{79DEB7C3-7C50-438D-B598-F59D02D61D28}"/>
                </a:ext>
              </a:extLst>
            </p:cNvPr>
            <p:cNvSpPr txBox="1"/>
            <p:nvPr/>
          </p:nvSpPr>
          <p:spPr>
            <a:xfrm>
              <a:off x="1248070" y="692696"/>
              <a:ext cx="25428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zh-TW" altLang="en-US" b="1" dirty="0">
                  <a:highlight>
                    <a:srgbClr val="FFFF00"/>
                  </a:highlight>
                  <a:latin typeface="+mj-ea"/>
                  <a:ea typeface="+mj-ea"/>
                  <a:cs typeface="DFKai-SB" panose="03000509000000000000" pitchFamily="49" charset="-120"/>
                </a:rPr>
                <a:t>輔導後</a:t>
              </a:r>
              <a:endParaRPr lang="en-US" altLang="zh-TW" b="1" dirty="0">
                <a:highlight>
                  <a:srgbClr val="FFFF00"/>
                </a:highlight>
                <a:latin typeface="+mj-ea"/>
                <a:ea typeface="+mj-ea"/>
                <a:cs typeface="DFKai-SB" panose="03000509000000000000" pitchFamily="49" charset="-120"/>
              </a:endParaRPr>
            </a:p>
          </p:txBody>
        </p:sp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C9320390-45A5-4625-947E-E1DF356BE859}"/>
                </a:ext>
              </a:extLst>
            </p:cNvPr>
            <p:cNvGrpSpPr/>
            <p:nvPr/>
          </p:nvGrpSpPr>
          <p:grpSpPr>
            <a:xfrm>
              <a:off x="-747179" y="653009"/>
              <a:ext cx="12612903" cy="3202364"/>
              <a:chOff x="-747179" y="798478"/>
              <a:chExt cx="12612903" cy="3202364"/>
            </a:xfrm>
          </p:grpSpPr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21F01265-2A3E-4CD1-BAA0-6B63A83EC72F}"/>
                  </a:ext>
                </a:extLst>
              </p:cNvPr>
              <p:cNvSpPr/>
              <p:nvPr/>
            </p:nvSpPr>
            <p:spPr>
              <a:xfrm>
                <a:off x="2023299" y="1232717"/>
                <a:ext cx="4297086" cy="2760597"/>
              </a:xfrm>
              <a:prstGeom prst="rect">
                <a:avLst/>
              </a:prstGeom>
              <a:noFill/>
              <a:ln w="1905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 sz="2400">
                  <a:latin typeface="+mj-ea"/>
                  <a:ea typeface="+mj-ea"/>
                </a:endParaRPr>
              </a:p>
            </p:txBody>
          </p:sp>
          <p:sp>
            <p:nvSpPr>
              <p:cNvPr id="78" name="矩形 77">
                <a:extLst>
                  <a:ext uri="{FF2B5EF4-FFF2-40B4-BE49-F238E27FC236}">
                    <a16:creationId xmlns:a16="http://schemas.microsoft.com/office/drawing/2014/main" id="{0165A753-292D-4F21-9268-3FFE25A0A94D}"/>
                  </a:ext>
                </a:extLst>
              </p:cNvPr>
              <p:cNvSpPr/>
              <p:nvPr/>
            </p:nvSpPr>
            <p:spPr>
              <a:xfrm>
                <a:off x="6413800" y="1217088"/>
                <a:ext cx="5451924" cy="2783754"/>
              </a:xfrm>
              <a:prstGeom prst="rect">
                <a:avLst/>
              </a:prstGeom>
              <a:noFill/>
              <a:ln w="1905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 sz="2400">
                  <a:latin typeface="+mj-ea"/>
                  <a:ea typeface="+mj-ea"/>
                </a:endParaRPr>
              </a:p>
            </p:txBody>
          </p:sp>
          <p:sp>
            <p:nvSpPr>
              <p:cNvPr id="79" name="文字方塊 78">
                <a:extLst>
                  <a:ext uri="{FF2B5EF4-FFF2-40B4-BE49-F238E27FC236}">
                    <a16:creationId xmlns:a16="http://schemas.microsoft.com/office/drawing/2014/main" id="{C921918F-F126-4D09-99ED-7DEC508EB393}"/>
                  </a:ext>
                </a:extLst>
              </p:cNvPr>
              <p:cNvSpPr txBox="1"/>
              <p:nvPr/>
            </p:nvSpPr>
            <p:spPr>
              <a:xfrm>
                <a:off x="5230316" y="798478"/>
                <a:ext cx="342428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zh-TW" altLang="en-US" b="1" dirty="0">
                    <a:highlight>
                      <a:srgbClr val="FFFF00"/>
                    </a:highlight>
                    <a:latin typeface="+mj-ea"/>
                    <a:ea typeface="+mj-ea"/>
                    <a:cs typeface="DFKai-SB" panose="03000509000000000000" pitchFamily="49" charset="-120"/>
                  </a:rPr>
                  <a:t>照片</a:t>
                </a:r>
                <a:r>
                  <a:rPr lang="en-US" altLang="zh-TW" b="1" dirty="0">
                    <a:highlight>
                      <a:srgbClr val="FFFF00"/>
                    </a:highlight>
                    <a:latin typeface="+mj-ea"/>
                    <a:ea typeface="+mj-ea"/>
                    <a:cs typeface="DFKai-SB" panose="03000509000000000000" pitchFamily="49" charset="-120"/>
                  </a:rPr>
                  <a:t>(2</a:t>
                </a:r>
                <a:r>
                  <a:rPr lang="zh-TW" altLang="en-US" b="1" dirty="0">
                    <a:highlight>
                      <a:srgbClr val="FFFF00"/>
                    </a:highlight>
                    <a:latin typeface="+mj-ea"/>
                    <a:ea typeface="+mj-ea"/>
                    <a:cs typeface="DFKai-SB" panose="03000509000000000000" pitchFamily="49" charset="-120"/>
                  </a:rPr>
                  <a:t>張</a:t>
                </a:r>
                <a:r>
                  <a:rPr lang="en-US" altLang="zh-TW" b="1" dirty="0">
                    <a:highlight>
                      <a:srgbClr val="FFFF00"/>
                    </a:highlight>
                    <a:latin typeface="+mj-ea"/>
                    <a:ea typeface="+mj-ea"/>
                    <a:cs typeface="DFKai-SB" panose="03000509000000000000" pitchFamily="49" charset="-120"/>
                  </a:rPr>
                  <a:t>)</a:t>
                </a:r>
              </a:p>
            </p:txBody>
          </p:sp>
          <p:sp>
            <p:nvSpPr>
              <p:cNvPr id="81" name="矩形 80">
                <a:extLst>
                  <a:ext uri="{FF2B5EF4-FFF2-40B4-BE49-F238E27FC236}">
                    <a16:creationId xmlns:a16="http://schemas.microsoft.com/office/drawing/2014/main" id="{21F7CBE9-E1CB-4370-86AD-AE68C05C2976}"/>
                  </a:ext>
                </a:extLst>
              </p:cNvPr>
              <p:cNvSpPr/>
              <p:nvPr/>
            </p:nvSpPr>
            <p:spPr>
              <a:xfrm>
                <a:off x="79798" y="1232719"/>
                <a:ext cx="1859090" cy="2756456"/>
              </a:xfrm>
              <a:prstGeom prst="rect">
                <a:avLst/>
              </a:prstGeom>
              <a:noFill/>
              <a:ln w="1905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457200" indent="-457200" algn="ctr">
                  <a:buFont typeface="+mj-lt"/>
                  <a:buAutoNum type="arabicPeriod"/>
                  <a:defRPr/>
                </a:pPr>
                <a:endParaRPr lang="zh-TW" altLang="en-US" sz="2400">
                  <a:latin typeface="+mj-ea"/>
                  <a:ea typeface="+mj-ea"/>
                </a:endParaRPr>
              </a:p>
            </p:txBody>
          </p:sp>
          <p:sp>
            <p:nvSpPr>
              <p:cNvPr id="82" name="文字方塊 81">
                <a:extLst>
                  <a:ext uri="{FF2B5EF4-FFF2-40B4-BE49-F238E27FC236}">
                    <a16:creationId xmlns:a16="http://schemas.microsoft.com/office/drawing/2014/main" id="{4E7BD77C-BA44-43A7-AE23-B4A0ECE079C5}"/>
                  </a:ext>
                </a:extLst>
              </p:cNvPr>
              <p:cNvSpPr txBox="1"/>
              <p:nvPr/>
            </p:nvSpPr>
            <p:spPr>
              <a:xfrm>
                <a:off x="-747179" y="826859"/>
                <a:ext cx="25428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zh-TW" altLang="en-US" b="1" dirty="0">
                    <a:highlight>
                      <a:srgbClr val="FFFF00"/>
                    </a:highlight>
                    <a:latin typeface="+mj-ea"/>
                    <a:ea typeface="+mj-ea"/>
                    <a:cs typeface="DFKai-SB" panose="03000509000000000000" pitchFamily="49" charset="-120"/>
                  </a:rPr>
                  <a:t>輔導前</a:t>
                </a:r>
                <a:endParaRPr lang="en-US" altLang="zh-TW" b="1" dirty="0">
                  <a:highlight>
                    <a:srgbClr val="FFFF00"/>
                  </a:highlight>
                  <a:latin typeface="+mj-ea"/>
                  <a:ea typeface="+mj-ea"/>
                  <a:cs typeface="DFKai-SB" panose="03000509000000000000" pitchFamily="49" charset="-120"/>
                </a:endParaRPr>
              </a:p>
            </p:txBody>
          </p:sp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F6FE2007-1507-4440-B8C7-D985857B6513}"/>
                  </a:ext>
                </a:extLst>
              </p:cNvPr>
              <p:cNvSpPr txBox="1"/>
              <p:nvPr/>
            </p:nvSpPr>
            <p:spPr>
              <a:xfrm>
                <a:off x="132156" y="1323335"/>
                <a:ext cx="175437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8062" indent="-4515"/>
                <a:r>
                  <a:rPr lang="en-US" altLang="zh-TW" sz="1600" dirty="0">
                    <a:latin typeface="+mj-ea"/>
                    <a:ea typeface="+mj-ea"/>
                    <a:cs typeface="DFKai-SB" panose="03000509000000000000" pitchFamily="49" charset="-120"/>
                  </a:rPr>
                  <a:t>1.</a:t>
                </a:r>
                <a:r>
                  <a:rPr lang="zh-TW" altLang="en-US" sz="1600" dirty="0">
                    <a:latin typeface="+mj-ea"/>
                    <a:ea typeface="+mj-ea"/>
                    <a:cs typeface="DFKai-SB" panose="03000509000000000000" pitchFamily="49" charset="-120"/>
                  </a:rPr>
                  <a:t> </a:t>
                </a:r>
              </a:p>
              <a:p>
                <a:pPr marL="264157" indent="-250610"/>
                <a:endParaRPr lang="zh-TW" altLang="zh-TW" sz="1200" dirty="0">
                  <a:latin typeface="+mj-ea"/>
                  <a:ea typeface="+mj-ea"/>
                  <a:cs typeface="DFKai-SB" panose="03000509000000000000" pitchFamily="49" charset="-120"/>
                </a:endParaRPr>
              </a:p>
            </p:txBody>
          </p:sp>
        </p:grpSp>
      </p:grp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EAD96C94-A7EE-436A-80C2-5CA4EC3E4BF2}"/>
              </a:ext>
            </a:extLst>
          </p:cNvPr>
          <p:cNvSpPr txBox="1"/>
          <p:nvPr/>
        </p:nvSpPr>
        <p:spPr>
          <a:xfrm>
            <a:off x="2212390" y="1236276"/>
            <a:ext cx="17543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62" indent="-4515"/>
            <a:r>
              <a:rPr lang="en-US" altLang="zh-TW" sz="1600" dirty="0">
                <a:latin typeface="+mj-ea"/>
                <a:ea typeface="+mj-ea"/>
                <a:cs typeface="DFKai-SB" panose="03000509000000000000" pitchFamily="49" charset="-120"/>
              </a:rPr>
              <a:t>1.</a:t>
            </a:r>
            <a:r>
              <a:rPr lang="zh-TW" altLang="en-US" sz="1600" dirty="0">
                <a:latin typeface="+mj-ea"/>
                <a:ea typeface="+mj-ea"/>
                <a:cs typeface="DFKai-SB" panose="03000509000000000000" pitchFamily="49" charset="-120"/>
              </a:rPr>
              <a:t> </a:t>
            </a:r>
          </a:p>
          <a:p>
            <a:pPr marL="264157" indent="-250610"/>
            <a:endParaRPr lang="zh-TW" altLang="zh-TW" sz="1200" dirty="0">
              <a:latin typeface="+mj-ea"/>
              <a:ea typeface="+mj-ea"/>
              <a:cs typeface="DFKai-SB" panose="0300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171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C0D2162-98B8-458F-B75C-7FC401C8E47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>
                <a:latin typeface="+mn-ea"/>
                <a:ea typeface="+mn-ea"/>
              </a:rPr>
              <a:t>5</a:t>
            </a:fld>
            <a:endParaRPr lang="zh-TW" altLang="en-US">
              <a:latin typeface="+mn-ea"/>
              <a:ea typeface="+mn-ea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7A50C5B-EBF9-496F-A40A-796D9D158733}"/>
              </a:ext>
            </a:extLst>
          </p:cNvPr>
          <p:cNvSpPr/>
          <p:nvPr/>
        </p:nvSpPr>
        <p:spPr>
          <a:xfrm>
            <a:off x="1269876" y="1081501"/>
            <a:ext cx="9793088" cy="2342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093" indent="-241093" algn="just">
              <a:lnSpc>
                <a:spcPct val="125000"/>
              </a:lnSpc>
              <a:spcAft>
                <a:spcPts val="1687"/>
              </a:spcAft>
              <a:buFont typeface="Wingdings" panose="05000000000000000000" pitchFamily="2" charset="2"/>
              <a:buChar char="Ø"/>
            </a:pPr>
            <a:r>
              <a:rPr lang="zh-TW" altLang="en-US" sz="2000" dirty="0">
                <a:latin typeface="+mn-ea"/>
              </a:rPr>
              <a:t>完成</a:t>
            </a:r>
            <a:r>
              <a:rPr lang="en-US" altLang="zh-TW" sz="2000" dirty="0">
                <a:latin typeface="+mn-ea"/>
              </a:rPr>
              <a:t>(</a:t>
            </a:r>
            <a:r>
              <a:rPr lang="zh-TW" altLang="en-US" sz="2000" dirty="0">
                <a:latin typeface="+mn-ea"/>
              </a:rPr>
              <a:t>投稿國內研討會、</a:t>
            </a:r>
            <a:r>
              <a:rPr lang="en-US" altLang="zh-TW" sz="2000" dirty="0">
                <a:latin typeface="+mn-ea"/>
              </a:rPr>
              <a:t>SCI</a:t>
            </a:r>
            <a:r>
              <a:rPr lang="zh-TW" altLang="en-US" sz="2000" dirty="0">
                <a:latin typeface="+mn-ea"/>
              </a:rPr>
              <a:t>期刊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en-US" sz="2000" dirty="0">
                <a:latin typeface="+mn-ea"/>
              </a:rPr>
              <a:t>篇、申請中華民國</a:t>
            </a:r>
            <a:r>
              <a:rPr lang="en-US" altLang="zh-TW" sz="2000" dirty="0">
                <a:latin typeface="+mn-ea"/>
              </a:rPr>
              <a:t>/</a:t>
            </a:r>
            <a:r>
              <a:rPr lang="zh-TW" altLang="en-US" sz="2000" dirty="0">
                <a:latin typeface="+mn-ea"/>
              </a:rPr>
              <a:t>國外專利、技術移轉等應用</a:t>
            </a:r>
            <a:r>
              <a:rPr lang="en-US" altLang="zh-TW" sz="2000" dirty="0">
                <a:latin typeface="+mn-ea"/>
              </a:rPr>
              <a:t>)</a:t>
            </a:r>
            <a:r>
              <a:rPr lang="zh-TW" altLang="en-US" sz="2000" dirty="0">
                <a:latin typeface="+mn-ea"/>
              </a:rPr>
              <a:t>。</a:t>
            </a:r>
            <a:endParaRPr lang="en-US" altLang="zh-TW" sz="2000" dirty="0">
              <a:latin typeface="+mn-ea"/>
            </a:endParaRPr>
          </a:p>
          <a:p>
            <a:pPr marL="241093" indent="-241093" algn="just">
              <a:lnSpc>
                <a:spcPct val="125000"/>
              </a:lnSpc>
              <a:spcAft>
                <a:spcPts val="1687"/>
              </a:spcAft>
              <a:buFont typeface="Wingdings" panose="05000000000000000000" pitchFamily="2" charset="2"/>
              <a:buChar char="Ø"/>
            </a:pPr>
            <a:r>
              <a:rPr lang="zh-TW" altLang="en-US" sz="2000" dirty="0">
                <a:latin typeface="+mn-ea"/>
              </a:rPr>
              <a:t>完成研提計畫或產學案：</a:t>
            </a:r>
            <a:endParaRPr lang="en-US" altLang="zh-TW" sz="2000" dirty="0">
              <a:latin typeface="+mn-ea"/>
            </a:endParaRPr>
          </a:p>
          <a:p>
            <a:pPr algn="just">
              <a:lnSpc>
                <a:spcPct val="125000"/>
              </a:lnSpc>
              <a:spcAft>
                <a:spcPts val="1687"/>
              </a:spcAft>
            </a:pPr>
            <a:endParaRPr lang="en-US" altLang="zh-TW" sz="2250" dirty="0">
              <a:latin typeface="+mn-ea"/>
            </a:endParaRPr>
          </a:p>
          <a:p>
            <a:pPr marL="241093" indent="-241093" algn="just">
              <a:lnSpc>
                <a:spcPct val="125000"/>
              </a:lnSpc>
              <a:spcAft>
                <a:spcPts val="1687"/>
              </a:spcAft>
              <a:buFont typeface="Wingdings" panose="05000000000000000000" pitchFamily="2" charset="2"/>
              <a:buChar char="Ø"/>
            </a:pPr>
            <a:endParaRPr lang="zh-TW" altLang="en-US" sz="2250" dirty="0">
              <a:latin typeface="+mn-ea"/>
            </a:endParaRPr>
          </a:p>
        </p:txBody>
      </p:sp>
      <p:sp>
        <p:nvSpPr>
          <p:cNvPr id="5" name="Shape 145">
            <a:extLst>
              <a:ext uri="{FF2B5EF4-FFF2-40B4-BE49-F238E27FC236}">
                <a16:creationId xmlns:a16="http://schemas.microsoft.com/office/drawing/2014/main" id="{E23CCAF1-669A-4A97-A7B4-DD56881875C2}"/>
              </a:ext>
            </a:extLst>
          </p:cNvPr>
          <p:cNvSpPr txBox="1">
            <a:spLocks/>
          </p:cNvSpPr>
          <p:nvPr/>
        </p:nvSpPr>
        <p:spPr>
          <a:xfrm>
            <a:off x="1902024" y="233916"/>
            <a:ext cx="8429625" cy="857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>
            <a:normAutofit/>
          </a:bodyPr>
          <a:lstStyle>
            <a:lvl1pPr marL="0" marR="0" indent="0" algn="ctr" defTabSz="525779" rtl="0" latinLnBrk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300" b="0" i="0" u="none" strike="noStrike" cap="none" spc="0" baseline="0">
                <a:ln>
                  <a:noFill/>
                </a:ln>
                <a:solidFill>
                  <a:schemeClr val="accent3">
                    <a:hueOff val="702212"/>
                    <a:satOff val="1394"/>
                    <a:lumOff val="-28495"/>
                  </a:schemeClr>
                </a:solidFill>
                <a:uFillTx/>
                <a:latin typeface="+mn-lt"/>
                <a:ea typeface="+mn-ea"/>
                <a:cs typeface="+mn-cs"/>
                <a:sym typeface="Bodoni SvtyTwo ITC TT-Book"/>
              </a:defRPr>
            </a:lvl1pPr>
            <a:lvl2pPr marL="0" marR="0" indent="228600" algn="ctr" defTabSz="584200" rtl="0" latinLnBrk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n-lt"/>
                <a:ea typeface="+mn-ea"/>
                <a:cs typeface="+mn-cs"/>
                <a:sym typeface="Bodoni SvtyTwo ITC TT-Book"/>
              </a:defRPr>
            </a:lvl2pPr>
            <a:lvl3pPr marL="0" marR="0" indent="457200" algn="ctr" defTabSz="584200" rtl="0" latinLnBrk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n-lt"/>
                <a:ea typeface="+mn-ea"/>
                <a:cs typeface="+mn-cs"/>
                <a:sym typeface="Bodoni SvtyTwo ITC TT-Book"/>
              </a:defRPr>
            </a:lvl3pPr>
            <a:lvl4pPr marL="0" marR="0" indent="685800" algn="ctr" defTabSz="584200" rtl="0" latinLnBrk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n-lt"/>
                <a:ea typeface="+mn-ea"/>
                <a:cs typeface="+mn-cs"/>
                <a:sym typeface="Bodoni SvtyTwo ITC TT-Book"/>
              </a:defRPr>
            </a:lvl4pPr>
            <a:lvl5pPr marL="0" marR="0" indent="914400" algn="ctr" defTabSz="584200" rtl="0" latinLnBrk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n-lt"/>
                <a:ea typeface="+mn-ea"/>
                <a:cs typeface="+mn-cs"/>
                <a:sym typeface="Bodoni SvtyTwo ITC TT-Book"/>
              </a:defRPr>
            </a:lvl5pPr>
            <a:lvl6pPr marL="0" marR="0" indent="1143000" algn="ctr" defTabSz="584200" rtl="0" latinLnBrk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n-lt"/>
                <a:ea typeface="+mn-ea"/>
                <a:cs typeface="+mn-cs"/>
                <a:sym typeface="Bodoni SvtyTwo ITC TT-Book"/>
              </a:defRPr>
            </a:lvl6pPr>
            <a:lvl7pPr marL="0" marR="0" indent="1371600" algn="ctr" defTabSz="584200" rtl="0" latinLnBrk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n-lt"/>
                <a:ea typeface="+mn-ea"/>
                <a:cs typeface="+mn-cs"/>
                <a:sym typeface="Bodoni SvtyTwo ITC TT-Book"/>
              </a:defRPr>
            </a:lvl7pPr>
            <a:lvl8pPr marL="0" marR="0" indent="1600200" algn="ctr" defTabSz="584200" rtl="0" latinLnBrk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n-lt"/>
                <a:ea typeface="+mn-ea"/>
                <a:cs typeface="+mn-cs"/>
                <a:sym typeface="Bodoni SvtyTwo ITC TT-Book"/>
              </a:defRPr>
            </a:lvl8pPr>
            <a:lvl9pPr marL="0" marR="0" indent="1828800" algn="ctr" defTabSz="584200" rtl="0" latinLnBrk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D93E2B"/>
                </a:solidFill>
                <a:uFillTx/>
                <a:latin typeface="+mn-lt"/>
                <a:ea typeface="+mn-ea"/>
                <a:cs typeface="+mn-cs"/>
                <a:sym typeface="Bodoni SvtyTwo ITC TT-Book"/>
              </a:defRPr>
            </a:lvl9pPr>
          </a:lstStyle>
          <a:p>
            <a:pPr defTabSz="914400">
              <a:lnSpc>
                <a:spcPct val="80000"/>
              </a:lnSpc>
              <a:spcBef>
                <a:spcPct val="0"/>
              </a:spcBef>
            </a:pP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+mj-cs"/>
              </a:rPr>
              <a:t>技術輔導成果</a:t>
            </a:r>
            <a:r>
              <a:rPr lang="en-US" altLang="zh-TW" sz="36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+mj-cs"/>
              </a:rPr>
              <a:t>(</a:t>
            </a: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+mj-cs"/>
              </a:rPr>
              <a:t>自行選填</a:t>
            </a:r>
            <a:r>
              <a:rPr lang="en-US" altLang="zh-TW" sz="36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+mj-cs"/>
              </a:rPr>
              <a:t>)</a:t>
            </a:r>
            <a:endParaRPr lang="zh-TW" altLang="en-US" sz="3600" b="1" dirty="0">
              <a:solidFill>
                <a:schemeClr val="accent1">
                  <a:lumMod val="75000"/>
                </a:schemeClr>
              </a:solidFill>
              <a:latin typeface="+mn-ea"/>
              <a:cs typeface="+mj-cs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4B573392-6128-441D-85E7-35A183F3B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875881"/>
              </p:ext>
            </p:extLst>
          </p:nvPr>
        </p:nvGraphicFramePr>
        <p:xfrm>
          <a:off x="1992412" y="2978707"/>
          <a:ext cx="7891495" cy="201873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74737">
                  <a:extLst>
                    <a:ext uri="{9D8B030D-6E8A-4147-A177-3AD203B41FA5}">
                      <a16:colId xmlns:a16="http://schemas.microsoft.com/office/drawing/2014/main" val="910568504"/>
                    </a:ext>
                  </a:extLst>
                </a:gridCol>
                <a:gridCol w="1177898">
                  <a:extLst>
                    <a:ext uri="{9D8B030D-6E8A-4147-A177-3AD203B41FA5}">
                      <a16:colId xmlns:a16="http://schemas.microsoft.com/office/drawing/2014/main" val="3105378946"/>
                    </a:ext>
                  </a:extLst>
                </a:gridCol>
                <a:gridCol w="1681499">
                  <a:extLst>
                    <a:ext uri="{9D8B030D-6E8A-4147-A177-3AD203B41FA5}">
                      <a16:colId xmlns:a16="http://schemas.microsoft.com/office/drawing/2014/main" val="667396619"/>
                    </a:ext>
                  </a:extLst>
                </a:gridCol>
                <a:gridCol w="1330810">
                  <a:extLst>
                    <a:ext uri="{9D8B030D-6E8A-4147-A177-3AD203B41FA5}">
                      <a16:colId xmlns:a16="http://schemas.microsoft.com/office/drawing/2014/main" val="1235491594"/>
                    </a:ext>
                  </a:extLst>
                </a:gridCol>
                <a:gridCol w="1426551">
                  <a:extLst>
                    <a:ext uri="{9D8B030D-6E8A-4147-A177-3AD203B41FA5}">
                      <a16:colId xmlns:a16="http://schemas.microsoft.com/office/drawing/2014/main" val="135511464"/>
                    </a:ext>
                  </a:extLst>
                </a:gridCol>
              </a:tblGrid>
              <a:tr h="221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計畫名稱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單位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期間</a:t>
                      </a:r>
                      <a:endParaRPr lang="zh-TW" sz="1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擔任工作</a:t>
                      </a:r>
                      <a:endParaRPr lang="zh-TW" sz="1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金額</a:t>
                      </a:r>
                      <a:endParaRPr lang="zh-TW" sz="1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/>
                </a:tc>
                <a:extLst>
                  <a:ext uri="{0D108BD9-81ED-4DB2-BD59-A6C34878D82A}">
                    <a16:rowId xmlns:a16="http://schemas.microsoft.com/office/drawing/2014/main" val="3609757489"/>
                  </a:ext>
                </a:extLst>
              </a:tr>
              <a:tr h="498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/>
                </a:tc>
                <a:extLst>
                  <a:ext uri="{0D108BD9-81ED-4DB2-BD59-A6C34878D82A}">
                    <a16:rowId xmlns:a16="http://schemas.microsoft.com/office/drawing/2014/main" val="3093009025"/>
                  </a:ext>
                </a:extLst>
              </a:tr>
              <a:tr h="649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/>
                </a:tc>
                <a:extLst>
                  <a:ext uri="{0D108BD9-81ED-4DB2-BD59-A6C34878D82A}">
                    <a16:rowId xmlns:a16="http://schemas.microsoft.com/office/drawing/2014/main" val="1545974407"/>
                  </a:ext>
                </a:extLst>
              </a:tr>
              <a:tr h="649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2502" marR="12502" marT="6697" marB="0"/>
                </a:tc>
                <a:extLst>
                  <a:ext uri="{0D108BD9-81ED-4DB2-BD59-A6C34878D82A}">
                    <a16:rowId xmlns:a16="http://schemas.microsoft.com/office/drawing/2014/main" val="4253608918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EF7032F1-4A5D-44CD-A883-8198A8863F00}"/>
              </a:ext>
            </a:extLst>
          </p:cNvPr>
          <p:cNvSpPr/>
          <p:nvPr/>
        </p:nvSpPr>
        <p:spPr>
          <a:xfrm>
            <a:off x="1895213" y="5132984"/>
            <a:ext cx="8618293" cy="1304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041611"/>
            <a:r>
              <a:rPr lang="zh-TW" altLang="zh-TW" sz="1969" kern="100" dirty="0">
                <a:latin typeface="+mn-ea"/>
                <a:cs typeface="Times New Roman" panose="02020603050405020304" pitchFamily="18" charset="0"/>
              </a:rPr>
              <a:t>計畫類別：</a:t>
            </a:r>
          </a:p>
          <a:p>
            <a:pPr marR="1041611"/>
            <a:r>
              <a:rPr lang="zh-TW" altLang="zh-TW" sz="1969" kern="100" dirty="0">
                <a:latin typeface="+mn-ea"/>
                <a:cs typeface="Times New Roman" panose="02020603050405020304" pitchFamily="18" charset="0"/>
              </a:rPr>
              <a:t>計畫名稱：</a:t>
            </a:r>
            <a:endParaRPr lang="en-US" altLang="zh-TW" sz="1969" kern="100" dirty="0">
              <a:latin typeface="+mn-ea"/>
              <a:cs typeface="Times New Roman" panose="02020603050405020304" pitchFamily="18" charset="0"/>
            </a:endParaRPr>
          </a:p>
          <a:p>
            <a:pPr marR="1041611"/>
            <a:r>
              <a:rPr lang="zh-TW" altLang="zh-TW" sz="1969" kern="100" dirty="0">
                <a:latin typeface="+mn-ea"/>
                <a:cs typeface="Times New Roman" panose="02020603050405020304" pitchFamily="18" charset="0"/>
              </a:rPr>
              <a:t>日期：</a:t>
            </a:r>
            <a:endParaRPr lang="en-US" altLang="zh-TW" sz="1969" kern="100" dirty="0">
              <a:latin typeface="+mn-ea"/>
              <a:cs typeface="Times New Roman" panose="02020603050405020304" pitchFamily="18" charset="0"/>
            </a:endParaRPr>
          </a:p>
          <a:p>
            <a:pPr marR="1041611"/>
            <a:r>
              <a:rPr lang="zh-TW" altLang="zh-TW" sz="1969" kern="100" dirty="0">
                <a:latin typeface="+mn-ea"/>
                <a:cs typeface="Times New Roman" panose="02020603050405020304" pitchFamily="18" charset="0"/>
              </a:rPr>
              <a:t>計畫通過經費</a:t>
            </a:r>
            <a:r>
              <a:rPr lang="en-US" altLang="zh-TW" sz="1969" kern="100" dirty="0">
                <a:latin typeface="+mn-ea"/>
                <a:cs typeface="Times New Roman" panose="02020603050405020304" pitchFamily="18" charset="0"/>
              </a:rPr>
              <a:t>(</a:t>
            </a:r>
            <a:r>
              <a:rPr lang="zh-TW" altLang="zh-TW" sz="1969" kern="100" dirty="0">
                <a:latin typeface="+mn-ea"/>
                <a:cs typeface="Times New Roman" panose="02020603050405020304" pitchFamily="18" charset="0"/>
              </a:rPr>
              <a:t>仟元</a:t>
            </a:r>
            <a:r>
              <a:rPr lang="en-US" altLang="zh-TW" sz="1969" kern="100" dirty="0">
                <a:latin typeface="+mn-ea"/>
                <a:cs typeface="Times New Roman" panose="02020603050405020304" pitchFamily="18" charset="0"/>
              </a:rPr>
              <a:t>)</a:t>
            </a:r>
            <a:r>
              <a:rPr lang="zh-TW" altLang="zh-TW" sz="1969" kern="100" dirty="0">
                <a:latin typeface="+mn-ea"/>
                <a:cs typeface="Times New Roman" panose="02020603050405020304" pitchFamily="18" charset="0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155346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5EC4A486-A906-44D6-921A-A41D85F1A6F7}"/>
              </a:ext>
            </a:extLst>
          </p:cNvPr>
          <p:cNvSpPr/>
          <p:nvPr/>
        </p:nvSpPr>
        <p:spPr>
          <a:xfrm>
            <a:off x="909836" y="2780928"/>
            <a:ext cx="96580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Thank</a:t>
            </a:r>
            <a:r>
              <a:rPr lang="zh-TW" altLang="en-US" sz="54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you for your attention!</a:t>
            </a:r>
            <a:endParaRPr lang="zh-TW" altLang="en-US" sz="5400" dirty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2FB5651-2A27-4E8A-8D4C-A9DB904FF72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78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商務對比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870162_TF02895266.potx" id="{E7A2D77C-90CA-4818-B0E1-7532CEA4E47A}" vid="{756E39B5-6AF3-456E-ABD3-FE8E7DEA79F9}"/>
    </a:ext>
  </a:extLst>
</a:theme>
</file>

<file path=ppt/theme/theme2.xml><?xml version="1.0" encoding="utf-8"?>
<a:theme xmlns:a="http://schemas.openxmlformats.org/drawingml/2006/main" name="Office 佈景主題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0E13-D325-4A9E-AA7A-0D1409275EB9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40262f94-9f35-4ac3-9a90-690165a166b7"/>
    <ds:schemaRef ds:uri="http://schemas.microsoft.com/office/2006/metadata/properties"/>
    <ds:schemaRef ds:uri="http://purl.org/dc/dcmitype/"/>
    <ds:schemaRef ds:uri="a4f35948-e619-41b3-aa29-22878b09cfd2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商務對比簡報 (寬螢幕)</Template>
  <TotalTime>152</TotalTime>
  <Words>148</Words>
  <Application>Microsoft Office PowerPoint</Application>
  <PresentationFormat>自訂</PresentationFormat>
  <Paragraphs>34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Bodoni SvtyTwo ITC TT-Book</vt:lpstr>
      <vt:lpstr>微軟正黑體</vt:lpstr>
      <vt:lpstr>新細明體</vt:lpstr>
      <vt:lpstr>DFKai-SB</vt:lpstr>
      <vt:lpstr>Arial</vt:lpstr>
      <vt:lpstr>Times New Roman</vt:lpstr>
      <vt:lpstr>Wingdings</vt:lpstr>
      <vt:lpstr>商務對比 16x9</vt:lpstr>
      <vt:lpstr>365產輔策略 中期-跨領域服務團成果發表</vt:lpstr>
      <vt:lpstr>輔導公司簡介</vt:lpstr>
      <vt:lpstr>輔導團隊簡介</vt:lpstr>
      <vt:lpstr>達成情形概要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標題版面配置</dc:title>
  <dc:creator>nfuips</dc:creator>
  <cp:lastModifiedBy>nfuips</cp:lastModifiedBy>
  <cp:revision>51</cp:revision>
  <dcterms:created xsi:type="dcterms:W3CDTF">2023-02-09T07:43:06Z</dcterms:created>
  <dcterms:modified xsi:type="dcterms:W3CDTF">2023-03-06T06:54:33Z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