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37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13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04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36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57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285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77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81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68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76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46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063293-7C62-430A-AA2F-586D673480E3}" type="datetimeFigureOut">
              <a:rPr lang="zh-TW" altLang="en-US" smtClean="0"/>
              <a:t>2022/3/11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568280-3D74-4E5F-A94A-610349088E5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29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zh-TW" altLang="en-US" dirty="0" smtClean="0"/>
              <a:t>技術移轉分配老師屬「薪資所得</a:t>
            </a:r>
            <a:r>
              <a:rPr lang="zh-TW" altLang="en-US" dirty="0"/>
              <a:t>」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zh-TW" altLang="en-US" sz="2800" dirty="0" smtClean="0"/>
              <a:t>依</a:t>
            </a:r>
            <a:r>
              <a:rPr lang="zh-TW" altLang="en-US" sz="2800" dirty="0"/>
              <a:t>所得稅法第</a:t>
            </a:r>
            <a:r>
              <a:rPr lang="en-US" altLang="zh-TW" sz="2800" dirty="0"/>
              <a:t>14</a:t>
            </a:r>
            <a:r>
              <a:rPr lang="zh-TW" altLang="en-US" sz="2800" dirty="0"/>
              <a:t>條第</a:t>
            </a:r>
            <a:r>
              <a:rPr lang="en-US" altLang="zh-TW" sz="2800" dirty="0"/>
              <a:t>1</a:t>
            </a:r>
            <a:r>
              <a:rPr lang="zh-TW" altLang="en-US" sz="2800" dirty="0"/>
              <a:t>項第</a:t>
            </a:r>
            <a:r>
              <a:rPr lang="en-US" altLang="zh-TW" sz="2800" dirty="0"/>
              <a:t>5</a:t>
            </a:r>
            <a:r>
              <a:rPr lang="zh-TW" altLang="en-US" sz="2800" dirty="0"/>
              <a:t>類規定之</a:t>
            </a:r>
            <a:r>
              <a:rPr lang="en-US" altLang="zh-TW" sz="2800" dirty="0"/>
              <a:t>【</a:t>
            </a:r>
            <a:r>
              <a:rPr lang="zh-TW" altLang="en-US" sz="2800" dirty="0"/>
              <a:t>權利金所得</a:t>
            </a:r>
            <a:r>
              <a:rPr lang="en-US" altLang="zh-TW" sz="2800" dirty="0"/>
              <a:t>】</a:t>
            </a:r>
            <a:r>
              <a:rPr lang="zh-TW" altLang="en-US" sz="2800" dirty="0" smtClean="0"/>
              <a:t>，指</a:t>
            </a:r>
            <a:r>
              <a:rPr lang="zh-TW" altLang="en-US" sz="2800" dirty="0"/>
              <a:t>個人提供專利權供他人使用而取得之權利金所得，其</a:t>
            </a:r>
            <a:r>
              <a:rPr lang="zh-TW" altLang="en-US" sz="2800" dirty="0" smtClean="0"/>
              <a:t>所有權</a:t>
            </a:r>
            <a:r>
              <a:rPr lang="zh-TW" altLang="en-US" sz="2800" dirty="0"/>
              <a:t>為個人，則所得認列則歸屬權利金收入</a:t>
            </a:r>
            <a:r>
              <a:rPr lang="zh-TW" altLang="en-US" sz="2800" dirty="0" smtClean="0"/>
              <a:t>，可依法令</a:t>
            </a:r>
            <a:r>
              <a:rPr lang="zh-TW" altLang="en-US" sz="2800" dirty="0"/>
              <a:t>辦理</a:t>
            </a:r>
            <a:r>
              <a:rPr lang="zh-TW" altLang="en-US" sz="2800" dirty="0" smtClean="0"/>
              <a:t>申報扣繳。</a:t>
            </a:r>
            <a:endParaRPr lang="en-US" altLang="zh-TW" sz="2800" dirty="0" smtClean="0"/>
          </a:p>
          <a:p>
            <a:pPr algn="just">
              <a:lnSpc>
                <a:spcPct val="150000"/>
              </a:lnSpc>
            </a:pPr>
            <a:r>
              <a:rPr lang="zh-TW" altLang="en-US" sz="2800" dirty="0" smtClean="0"/>
              <a:t>研發成果所有權歸屬，為</a:t>
            </a:r>
            <a:r>
              <a:rPr lang="zh-TW" altLang="en-US" sz="2800" dirty="0"/>
              <a:t>判別所得</a:t>
            </a:r>
            <a:r>
              <a:rPr lang="zh-TW" altLang="en-US" sz="2800" dirty="0" smtClean="0"/>
              <a:t>類別歸之</a:t>
            </a:r>
            <a:r>
              <a:rPr lang="zh-TW" altLang="en-US" sz="2800" dirty="0"/>
              <a:t>依據</a:t>
            </a:r>
            <a:r>
              <a:rPr lang="zh-TW" altLang="en-US" sz="2800" dirty="0" smtClean="0"/>
              <a:t>，創作</a:t>
            </a:r>
            <a:r>
              <a:rPr lang="zh-TW" altLang="en-US" sz="2800" dirty="0"/>
              <a:t>人</a:t>
            </a:r>
            <a:r>
              <a:rPr lang="zh-TW" altLang="en-US" sz="2800" dirty="0" smtClean="0"/>
              <a:t>獲得學校分配</a:t>
            </a:r>
            <a:r>
              <a:rPr lang="zh-TW" altLang="en-US" sz="2800" dirty="0"/>
              <a:t>技轉權益</a:t>
            </a:r>
            <a:r>
              <a:rPr lang="zh-TW" altLang="en-US" sz="2800" dirty="0" smtClean="0"/>
              <a:t>收入時，</a:t>
            </a:r>
            <a:r>
              <a:rPr lang="zh-TW" altLang="en-US" sz="2800" dirty="0"/>
              <a:t>因研發成果之所有權歸屬</a:t>
            </a:r>
            <a:r>
              <a:rPr lang="zh-TW" altLang="en-US" sz="2800" dirty="0" smtClean="0"/>
              <a:t>學校故所得屬於薪資所得，</a:t>
            </a:r>
            <a:r>
              <a:rPr lang="zh-TW" altLang="en-US" sz="2800" dirty="0"/>
              <a:t>非</a:t>
            </a:r>
            <a:r>
              <a:rPr lang="zh-TW" altLang="en-US" sz="2800" dirty="0" smtClean="0"/>
              <a:t>屬權利</a:t>
            </a:r>
            <a:r>
              <a:rPr lang="zh-TW" altLang="en-US" sz="2800" dirty="0"/>
              <a:t>金所得。</a:t>
            </a:r>
          </a:p>
        </p:txBody>
      </p:sp>
    </p:spTree>
    <p:extLst>
      <p:ext uri="{BB962C8B-B14F-4D97-AF65-F5344CB8AC3E}">
        <p14:creationId xmlns:p14="http://schemas.microsoft.com/office/powerpoint/2010/main" val="325425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zh-TW" altLang="en-US" dirty="0" smtClean="0"/>
              <a:t>學校未來做法及因應方案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sz="3200" dirty="0" smtClean="0"/>
              <a:t>110</a:t>
            </a:r>
            <a:r>
              <a:rPr lang="zh-TW" altLang="en-US" sz="3200" dirty="0" smtClean="0"/>
              <a:t>年起修正如下</a:t>
            </a:r>
            <a:endParaRPr lang="en-US" altLang="zh-TW" sz="3200" dirty="0" smtClean="0"/>
          </a:p>
          <a:p>
            <a:pPr lvl="1">
              <a:lnSpc>
                <a:spcPct val="150000"/>
              </a:lnSpc>
            </a:pPr>
            <a:r>
              <a:rPr lang="zh-TW" altLang="en-US" sz="2800" dirty="0" smtClean="0"/>
              <a:t>技術移轉權利金</a:t>
            </a:r>
            <a:r>
              <a:rPr lang="zh-TW" altLang="en-US" sz="2800" smtClean="0"/>
              <a:t>收入</a:t>
            </a:r>
            <a:r>
              <a:rPr lang="zh-TW" altLang="en-US" sz="2800" smtClean="0"/>
              <a:t>分配予教師</a:t>
            </a:r>
            <a:r>
              <a:rPr lang="zh-TW" altLang="en-US" sz="2800" dirty="0" smtClean="0"/>
              <a:t>部分改為</a:t>
            </a:r>
            <a:r>
              <a:rPr lang="zh-TW" altLang="en-US" sz="2800" dirty="0"/>
              <a:t>「</a:t>
            </a:r>
            <a:r>
              <a:rPr lang="zh-TW" altLang="en-US" sz="2800" dirty="0" smtClean="0"/>
              <a:t>薪資所得」</a:t>
            </a:r>
            <a:endParaRPr lang="en-US" altLang="zh-TW" sz="2800" dirty="0" smtClean="0"/>
          </a:p>
          <a:p>
            <a:pPr lvl="1">
              <a:lnSpc>
                <a:spcPct val="150000"/>
              </a:lnSpc>
            </a:pPr>
            <a:r>
              <a:rPr lang="zh-TW" altLang="en-US" sz="2800" dirty="0" smtClean="0"/>
              <a:t>修正為薪資所得所衍生</a:t>
            </a:r>
            <a:r>
              <a:rPr lang="zh-TW" altLang="en-US" sz="2800" dirty="0" smtClean="0"/>
              <a:t>之機關補充</a:t>
            </a:r>
            <a:r>
              <a:rPr lang="zh-TW" altLang="en-US" sz="2800" dirty="0" smtClean="0"/>
              <a:t>保費由本處支應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5252109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147</Words>
  <Application>Microsoft Office PowerPoint</Application>
  <PresentationFormat>寬螢幕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新細明體</vt:lpstr>
      <vt:lpstr>Calibri</vt:lpstr>
      <vt:lpstr>Calibri Light</vt:lpstr>
      <vt:lpstr>回顧</vt:lpstr>
      <vt:lpstr>技術移轉分配老師屬「薪資所得」</vt:lpstr>
      <vt:lpstr>學校未來做法及因應方案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技術移轉分配老師屬「薪資所得」</dc:title>
  <dc:creator>admin</dc:creator>
  <cp:lastModifiedBy>User</cp:lastModifiedBy>
  <cp:revision>4</cp:revision>
  <dcterms:created xsi:type="dcterms:W3CDTF">2022-03-11T01:35:48Z</dcterms:created>
  <dcterms:modified xsi:type="dcterms:W3CDTF">2022-03-11T05:59:01Z</dcterms:modified>
</cp:coreProperties>
</file>