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32"/>
  </p:notesMasterIdLst>
  <p:sldIdLst>
    <p:sldId id="270" r:id="rId2"/>
    <p:sldId id="269" r:id="rId3"/>
    <p:sldId id="281" r:id="rId4"/>
    <p:sldId id="282" r:id="rId5"/>
    <p:sldId id="284" r:id="rId6"/>
    <p:sldId id="285" r:id="rId7"/>
    <p:sldId id="286" r:id="rId8"/>
    <p:sldId id="272" r:id="rId9"/>
    <p:sldId id="289" r:id="rId10"/>
    <p:sldId id="294" r:id="rId11"/>
    <p:sldId id="267" r:id="rId12"/>
    <p:sldId id="290" r:id="rId13"/>
    <p:sldId id="291" r:id="rId14"/>
    <p:sldId id="292" r:id="rId15"/>
    <p:sldId id="298" r:id="rId16"/>
    <p:sldId id="295" r:id="rId17"/>
    <p:sldId id="296" r:id="rId18"/>
    <p:sldId id="299" r:id="rId19"/>
    <p:sldId id="301" r:id="rId20"/>
    <p:sldId id="303" r:id="rId21"/>
    <p:sldId id="304" r:id="rId22"/>
    <p:sldId id="268" r:id="rId23"/>
    <p:sldId id="273" r:id="rId24"/>
    <p:sldId id="278" r:id="rId25"/>
    <p:sldId id="279" r:id="rId26"/>
    <p:sldId id="283" r:id="rId27"/>
    <p:sldId id="288" r:id="rId28"/>
    <p:sldId id="274" r:id="rId29"/>
    <p:sldId id="264" r:id="rId30"/>
    <p:sldId id="265" r:id="rId31"/>
  </p:sldIdLst>
  <p:sldSz cx="12192000" cy="6858000"/>
  <p:notesSz cx="6858000" cy="9144000"/>
  <p:embeddedFontLst>
    <p:embeddedFont>
      <p:font typeface="Open Sans" panose="020B0606030504020204" pitchFamily="34" charset="0"/>
      <p:regular r:id="rId33"/>
    </p:embeddedFont>
    <p:embeddedFont>
      <p:font typeface="Calibri" panose="020F0502020204030204" pitchFamily="34" charset="0"/>
      <p:regular r:id="rId34"/>
      <p:bold r:id="rId35"/>
      <p:italic r:id="rId36"/>
      <p:boldItalic r:id="rId37"/>
    </p:embeddedFont>
    <p:embeddedFont>
      <p:font typeface="源流明體 Medium" panose="02020500000000000000" pitchFamily="18" charset="-120"/>
      <p:regular r:id="rId38"/>
    </p:embeddedFont>
    <p:embeddedFont>
      <p:font typeface="微軟正黑體" panose="020B0604030504040204" pitchFamily="34" charset="-120"/>
      <p:regular r:id="rId39"/>
      <p:bold r:id="rId40"/>
    </p:embeddedFont>
    <p:embeddedFont>
      <p:font typeface="Microsoft JhengHei UI" panose="020B0604030504040204" pitchFamily="34" charset="-120"/>
      <p:regular r:id="rId41"/>
      <p:bold r:id="rId42"/>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9FD"/>
    <a:srgbClr val="FFFFFF"/>
    <a:srgbClr val="F2DBDB"/>
    <a:srgbClr val="86A6C1"/>
    <a:srgbClr val="0099CC"/>
    <a:srgbClr val="6699FF"/>
    <a:srgbClr val="66CCFF"/>
    <a:srgbClr val="FF9900"/>
    <a:srgbClr val="48BABE"/>
    <a:srgbClr val="99B4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p:cViewPr varScale="1">
        <p:scale>
          <a:sx n="115" d="100"/>
          <a:sy n="115" d="100"/>
        </p:scale>
        <p:origin x="420" y="22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2EFE5F-D091-4C76-8BA7-89DB43C81A35}"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zh-TW" altLang="en-US"/>
        </a:p>
      </dgm:t>
    </dgm:pt>
    <dgm:pt modelId="{A0D075B3-6145-4459-994B-8E3B45F82CF6}">
      <dgm:prSet phldrT="[文字]"/>
      <dgm:spPr/>
      <dgm:t>
        <a:bodyPr/>
        <a:lstStyle/>
        <a:p>
          <a:r>
            <a:rPr lang="zh-TW" altLang="en-US" b="1" dirty="0" smtClean="0">
              <a:latin typeface="Times New Roman" panose="02020603050405020304" pitchFamily="18" charset="0"/>
              <a:ea typeface="+mj-ea"/>
              <a:cs typeface="Times New Roman" panose="02020603050405020304" pitchFamily="18" charset="0"/>
            </a:rPr>
            <a:t>填寫專利申請書及書面資料</a:t>
          </a:r>
          <a:endParaRPr lang="zh-TW" altLang="en-US" b="1" dirty="0">
            <a:latin typeface="Times New Roman" panose="02020603050405020304" pitchFamily="18" charset="0"/>
            <a:ea typeface="+mj-ea"/>
            <a:cs typeface="Times New Roman" panose="02020603050405020304" pitchFamily="18" charset="0"/>
          </a:endParaRPr>
        </a:p>
      </dgm:t>
    </dgm:pt>
    <dgm:pt modelId="{5942F7CB-6275-4555-9DF1-E018568316B6}" type="parTrans" cxnId="{B9EAC164-9AE5-489C-A7DD-6EBA6F64F976}">
      <dgm:prSet/>
      <dgm:spPr/>
      <dgm:t>
        <a:bodyPr/>
        <a:lstStyle/>
        <a:p>
          <a:endParaRPr lang="zh-TW" altLang="en-US"/>
        </a:p>
      </dgm:t>
    </dgm:pt>
    <dgm:pt modelId="{09AC122B-8A31-4FCB-9A78-9AED0EC34989}" type="sibTrans" cxnId="{B9EAC164-9AE5-489C-A7DD-6EBA6F64F976}">
      <dgm:prSet/>
      <dgm:spPr/>
      <dgm:t>
        <a:bodyPr/>
        <a:lstStyle/>
        <a:p>
          <a:endParaRPr lang="zh-TW" altLang="en-US"/>
        </a:p>
      </dgm:t>
    </dgm:pt>
    <dgm:pt modelId="{EB83F143-51E2-4643-93DF-BBA51D13F189}">
      <dgm:prSet phldrT="[文字]"/>
      <dgm:spPr/>
      <dgm:t>
        <a:bodyPr/>
        <a:lstStyle/>
        <a:p>
          <a:r>
            <a:rPr lang="zh-TW" altLang="en-US" b="1" dirty="0" smtClean="0">
              <a:latin typeface="Times New Roman" panose="02020603050405020304" pitchFamily="18" charset="0"/>
              <a:ea typeface="+mj-ea"/>
              <a:cs typeface="Times New Roman" panose="02020603050405020304" pitchFamily="18" charset="0"/>
            </a:rPr>
            <a:t>繳交至國產處送書面審查</a:t>
          </a:r>
          <a:endParaRPr lang="zh-TW" altLang="en-US" b="1" dirty="0">
            <a:latin typeface="Times New Roman" panose="02020603050405020304" pitchFamily="18" charset="0"/>
            <a:ea typeface="+mj-ea"/>
            <a:cs typeface="Times New Roman" panose="02020603050405020304" pitchFamily="18" charset="0"/>
          </a:endParaRPr>
        </a:p>
      </dgm:t>
    </dgm:pt>
    <dgm:pt modelId="{FDE6AC7F-4E49-46C7-AA1A-4D23FC49F357}" type="parTrans" cxnId="{81410EDE-2AB8-4665-8A4E-7A6AB5890504}">
      <dgm:prSet/>
      <dgm:spPr/>
      <dgm:t>
        <a:bodyPr/>
        <a:lstStyle/>
        <a:p>
          <a:endParaRPr lang="zh-TW" altLang="en-US"/>
        </a:p>
      </dgm:t>
    </dgm:pt>
    <dgm:pt modelId="{F09F127B-CAD3-4101-9C84-6E4A0E16020B}" type="sibTrans" cxnId="{81410EDE-2AB8-4665-8A4E-7A6AB5890504}">
      <dgm:prSet/>
      <dgm:spPr/>
      <dgm:t>
        <a:bodyPr/>
        <a:lstStyle/>
        <a:p>
          <a:endParaRPr lang="zh-TW" altLang="en-US"/>
        </a:p>
      </dgm:t>
    </dgm:pt>
    <dgm:pt modelId="{60A7090A-41B6-449D-9AAE-6A48AA38F930}">
      <dgm:prSet phldrT="[文字]"/>
      <dgm:spPr/>
      <dgm:t>
        <a:bodyPr/>
        <a:lstStyle/>
        <a:p>
          <a:r>
            <a:rPr lang="zh-TW" altLang="en-US" b="1" dirty="0" smtClean="0">
              <a:latin typeface="Times New Roman" panose="02020603050405020304" pitchFamily="18" charset="0"/>
              <a:ea typeface="+mj-ea"/>
              <a:cs typeface="Times New Roman" panose="02020603050405020304" pitchFamily="18" charset="0"/>
            </a:rPr>
            <a:t>通知審核結果＆協助專利申請</a:t>
          </a:r>
          <a:endParaRPr lang="en-US" altLang="zh-TW" b="1" dirty="0" smtClean="0">
            <a:latin typeface="Times New Roman" panose="02020603050405020304" pitchFamily="18" charset="0"/>
            <a:ea typeface="+mj-ea"/>
            <a:cs typeface="Times New Roman" panose="02020603050405020304" pitchFamily="18" charset="0"/>
          </a:endParaRPr>
        </a:p>
      </dgm:t>
    </dgm:pt>
    <dgm:pt modelId="{3058831F-D28F-408D-A603-6A202C1F89B7}" type="parTrans" cxnId="{3897197C-B06B-4E2E-AC24-E97D855CADA9}">
      <dgm:prSet/>
      <dgm:spPr/>
      <dgm:t>
        <a:bodyPr/>
        <a:lstStyle/>
        <a:p>
          <a:endParaRPr lang="zh-TW" altLang="en-US"/>
        </a:p>
      </dgm:t>
    </dgm:pt>
    <dgm:pt modelId="{3568068F-4F9A-4AC5-BC8B-875277E2F3E7}" type="sibTrans" cxnId="{3897197C-B06B-4E2E-AC24-E97D855CADA9}">
      <dgm:prSet/>
      <dgm:spPr/>
      <dgm:t>
        <a:bodyPr/>
        <a:lstStyle/>
        <a:p>
          <a:endParaRPr lang="zh-TW" altLang="en-US"/>
        </a:p>
      </dgm:t>
    </dgm:pt>
    <dgm:pt modelId="{58B39FA5-13DE-4A93-A7F1-731325774AFB}">
      <dgm:prSet phldrT="[文字]"/>
      <dgm:spPr/>
      <dgm:t>
        <a:bodyPr/>
        <a:lstStyle/>
        <a:p>
          <a:r>
            <a:rPr lang="zh-TW" altLang="en-US" b="1" kern="0" spc="-100" baseline="0" dirty="0" smtClean="0">
              <a:latin typeface="Times New Roman" panose="02020603050405020304" pitchFamily="18" charset="0"/>
              <a:ea typeface="+mj-ea"/>
              <a:cs typeface="Times New Roman" panose="02020603050405020304" pitchFamily="18" charset="0"/>
            </a:rPr>
            <a:t>取得專利證書繳交技術單張</a:t>
          </a:r>
          <a:endParaRPr lang="en-US" altLang="zh-TW" b="1" kern="0" spc="-100" baseline="0" dirty="0" smtClean="0">
            <a:latin typeface="Times New Roman" panose="02020603050405020304" pitchFamily="18" charset="0"/>
            <a:ea typeface="+mj-ea"/>
            <a:cs typeface="Times New Roman" panose="02020603050405020304" pitchFamily="18" charset="0"/>
          </a:endParaRPr>
        </a:p>
      </dgm:t>
    </dgm:pt>
    <dgm:pt modelId="{C4146853-F1A8-40EC-94C1-82A740DF1A23}" type="parTrans" cxnId="{907F150C-0E5F-47DC-9CC0-CBBEE34645AB}">
      <dgm:prSet/>
      <dgm:spPr/>
      <dgm:t>
        <a:bodyPr/>
        <a:lstStyle/>
        <a:p>
          <a:endParaRPr lang="zh-TW" altLang="en-US"/>
        </a:p>
      </dgm:t>
    </dgm:pt>
    <dgm:pt modelId="{7EB4DE7B-2565-43A8-AFD9-2DF48221FF8F}" type="sibTrans" cxnId="{907F150C-0E5F-47DC-9CC0-CBBEE34645AB}">
      <dgm:prSet/>
      <dgm:spPr/>
      <dgm:t>
        <a:bodyPr/>
        <a:lstStyle/>
        <a:p>
          <a:endParaRPr lang="zh-TW" altLang="en-US"/>
        </a:p>
      </dgm:t>
    </dgm:pt>
    <dgm:pt modelId="{283FAE8A-9FF4-4E5A-B9A3-3468E011D5AE}">
      <dgm:prSet phldrT="[文字]"/>
      <dgm:spPr/>
      <dgm:t>
        <a:bodyPr/>
        <a:lstStyle/>
        <a:p>
          <a:r>
            <a:rPr lang="zh-TW" altLang="en-US" b="1" dirty="0" smtClean="0">
              <a:latin typeface="Times New Roman" panose="02020603050405020304" pitchFamily="18" charset="0"/>
              <a:ea typeface="+mj-ea"/>
              <a:cs typeface="Times New Roman" panose="02020603050405020304" pitchFamily="18" charset="0"/>
            </a:rPr>
            <a:t>專利檢索＆商業分析</a:t>
          </a:r>
          <a:endParaRPr lang="zh-TW" altLang="en-US" b="1" dirty="0">
            <a:latin typeface="Times New Roman" panose="02020603050405020304" pitchFamily="18" charset="0"/>
            <a:ea typeface="+mj-ea"/>
            <a:cs typeface="Times New Roman" panose="02020603050405020304" pitchFamily="18" charset="0"/>
          </a:endParaRPr>
        </a:p>
      </dgm:t>
    </dgm:pt>
    <dgm:pt modelId="{99E54544-2E44-438C-B10F-A86D377C067D}" type="parTrans" cxnId="{C2295EBE-A7F6-4223-A8B0-FDA6E4888A9E}">
      <dgm:prSet/>
      <dgm:spPr/>
      <dgm:t>
        <a:bodyPr/>
        <a:lstStyle/>
        <a:p>
          <a:endParaRPr lang="zh-TW" altLang="en-US"/>
        </a:p>
      </dgm:t>
    </dgm:pt>
    <dgm:pt modelId="{AF8F47A4-987F-4CD4-9D66-F2002C8B8A71}" type="sibTrans" cxnId="{C2295EBE-A7F6-4223-A8B0-FDA6E4888A9E}">
      <dgm:prSet/>
      <dgm:spPr/>
      <dgm:t>
        <a:bodyPr/>
        <a:lstStyle/>
        <a:p>
          <a:endParaRPr lang="zh-TW" altLang="en-US"/>
        </a:p>
      </dgm:t>
    </dgm:pt>
    <dgm:pt modelId="{671C0B88-4643-4633-9C0A-4244266920F2}">
      <dgm:prSet phldrT="[文字]"/>
      <dgm:spPr/>
      <dgm:t>
        <a:bodyPr/>
        <a:lstStyle/>
        <a:p>
          <a:r>
            <a:rPr lang="zh-TW" altLang="en-US" b="1" dirty="0" smtClean="0">
              <a:latin typeface="Times New Roman" panose="02020603050405020304" pitchFamily="18" charset="0"/>
              <a:ea typeface="+mj-ea"/>
              <a:cs typeface="Times New Roman" panose="02020603050405020304" pitchFamily="18" charset="0"/>
            </a:rPr>
            <a:t>專利基本資料核對及審查</a:t>
          </a:r>
          <a:endParaRPr lang="zh-TW" altLang="en-US" b="1" dirty="0">
            <a:latin typeface="Times New Roman" panose="02020603050405020304" pitchFamily="18" charset="0"/>
            <a:ea typeface="+mj-ea"/>
            <a:cs typeface="Times New Roman" panose="02020603050405020304" pitchFamily="18" charset="0"/>
          </a:endParaRPr>
        </a:p>
      </dgm:t>
    </dgm:pt>
    <dgm:pt modelId="{4A6029F2-68F6-4C90-80A8-A9D8D10F5C55}" type="parTrans" cxnId="{991CA229-4AEA-42F2-BE54-74D6B2B1A9B4}">
      <dgm:prSet/>
      <dgm:spPr/>
      <dgm:t>
        <a:bodyPr/>
        <a:lstStyle/>
        <a:p>
          <a:endParaRPr lang="zh-TW" altLang="en-US"/>
        </a:p>
      </dgm:t>
    </dgm:pt>
    <dgm:pt modelId="{A81050BA-4C38-4D10-98D7-C88C8F6BD1AA}" type="sibTrans" cxnId="{991CA229-4AEA-42F2-BE54-74D6B2B1A9B4}">
      <dgm:prSet/>
      <dgm:spPr/>
      <dgm:t>
        <a:bodyPr/>
        <a:lstStyle/>
        <a:p>
          <a:endParaRPr lang="zh-TW" altLang="en-US"/>
        </a:p>
      </dgm:t>
    </dgm:pt>
    <dgm:pt modelId="{A4DDB36F-FFA2-40B1-92A5-A881924AAAAF}" type="pres">
      <dgm:prSet presAssocID="{232EFE5F-D091-4C76-8BA7-89DB43C81A35}" presName="diagram" presStyleCnt="0">
        <dgm:presLayoutVars>
          <dgm:dir/>
          <dgm:resizeHandles val="exact"/>
        </dgm:presLayoutVars>
      </dgm:prSet>
      <dgm:spPr/>
      <dgm:t>
        <a:bodyPr/>
        <a:lstStyle/>
        <a:p>
          <a:endParaRPr lang="zh-TW" altLang="en-US"/>
        </a:p>
      </dgm:t>
    </dgm:pt>
    <dgm:pt modelId="{18634AD5-662A-4A2D-B7F8-FB9DEAEA135A}" type="pres">
      <dgm:prSet presAssocID="{A0D075B3-6145-4459-994B-8E3B45F82CF6}" presName="node" presStyleLbl="node1" presStyleIdx="0" presStyleCnt="6">
        <dgm:presLayoutVars>
          <dgm:bulletEnabled val="1"/>
        </dgm:presLayoutVars>
      </dgm:prSet>
      <dgm:spPr/>
      <dgm:t>
        <a:bodyPr/>
        <a:lstStyle/>
        <a:p>
          <a:endParaRPr lang="zh-TW" altLang="en-US"/>
        </a:p>
      </dgm:t>
    </dgm:pt>
    <dgm:pt modelId="{F0A64A08-41CD-4A93-9959-5FFA4779F6F3}" type="pres">
      <dgm:prSet presAssocID="{09AC122B-8A31-4FCB-9A78-9AED0EC34989}" presName="sibTrans" presStyleLbl="sibTrans2D1" presStyleIdx="0" presStyleCnt="5"/>
      <dgm:spPr/>
      <dgm:t>
        <a:bodyPr/>
        <a:lstStyle/>
        <a:p>
          <a:endParaRPr lang="zh-TW" altLang="en-US"/>
        </a:p>
      </dgm:t>
    </dgm:pt>
    <dgm:pt modelId="{C1071C76-25DF-495F-8860-4FFBDACFC892}" type="pres">
      <dgm:prSet presAssocID="{09AC122B-8A31-4FCB-9A78-9AED0EC34989}" presName="connectorText" presStyleLbl="sibTrans2D1" presStyleIdx="0" presStyleCnt="5"/>
      <dgm:spPr/>
      <dgm:t>
        <a:bodyPr/>
        <a:lstStyle/>
        <a:p>
          <a:endParaRPr lang="zh-TW" altLang="en-US"/>
        </a:p>
      </dgm:t>
    </dgm:pt>
    <dgm:pt modelId="{560D4E7A-5407-4AF6-985D-443943B81DDB}" type="pres">
      <dgm:prSet presAssocID="{EB83F143-51E2-4643-93DF-BBA51D13F189}" presName="node" presStyleLbl="node1" presStyleIdx="1" presStyleCnt="6">
        <dgm:presLayoutVars>
          <dgm:bulletEnabled val="1"/>
        </dgm:presLayoutVars>
      </dgm:prSet>
      <dgm:spPr/>
      <dgm:t>
        <a:bodyPr/>
        <a:lstStyle/>
        <a:p>
          <a:endParaRPr lang="zh-TW" altLang="en-US"/>
        </a:p>
      </dgm:t>
    </dgm:pt>
    <dgm:pt modelId="{6092C1E6-F9C9-4F51-ABD3-CCC0DC006A66}" type="pres">
      <dgm:prSet presAssocID="{F09F127B-CAD3-4101-9C84-6E4A0E16020B}" presName="sibTrans" presStyleLbl="sibTrans2D1" presStyleIdx="1" presStyleCnt="5"/>
      <dgm:spPr/>
      <dgm:t>
        <a:bodyPr/>
        <a:lstStyle/>
        <a:p>
          <a:endParaRPr lang="zh-TW" altLang="en-US"/>
        </a:p>
      </dgm:t>
    </dgm:pt>
    <dgm:pt modelId="{431A7B77-8554-4EB5-AB12-239072ECC134}" type="pres">
      <dgm:prSet presAssocID="{F09F127B-CAD3-4101-9C84-6E4A0E16020B}" presName="connectorText" presStyleLbl="sibTrans2D1" presStyleIdx="1" presStyleCnt="5"/>
      <dgm:spPr/>
      <dgm:t>
        <a:bodyPr/>
        <a:lstStyle/>
        <a:p>
          <a:endParaRPr lang="zh-TW" altLang="en-US"/>
        </a:p>
      </dgm:t>
    </dgm:pt>
    <dgm:pt modelId="{B62A92DD-7D71-4A27-B2BC-5A17F3DA7A6B}" type="pres">
      <dgm:prSet presAssocID="{283FAE8A-9FF4-4E5A-B9A3-3468E011D5AE}" presName="node" presStyleLbl="node1" presStyleIdx="2" presStyleCnt="6">
        <dgm:presLayoutVars>
          <dgm:bulletEnabled val="1"/>
        </dgm:presLayoutVars>
      </dgm:prSet>
      <dgm:spPr/>
      <dgm:t>
        <a:bodyPr/>
        <a:lstStyle/>
        <a:p>
          <a:endParaRPr lang="zh-TW" altLang="en-US"/>
        </a:p>
      </dgm:t>
    </dgm:pt>
    <dgm:pt modelId="{69281B37-A36C-4A83-AB61-A59FA973B8E6}" type="pres">
      <dgm:prSet presAssocID="{AF8F47A4-987F-4CD4-9D66-F2002C8B8A71}" presName="sibTrans" presStyleLbl="sibTrans2D1" presStyleIdx="2" presStyleCnt="5"/>
      <dgm:spPr/>
      <dgm:t>
        <a:bodyPr/>
        <a:lstStyle/>
        <a:p>
          <a:endParaRPr lang="zh-TW" altLang="en-US"/>
        </a:p>
      </dgm:t>
    </dgm:pt>
    <dgm:pt modelId="{F4EA4728-8F8F-46DC-B2E5-FBA6314E8494}" type="pres">
      <dgm:prSet presAssocID="{AF8F47A4-987F-4CD4-9D66-F2002C8B8A71}" presName="connectorText" presStyleLbl="sibTrans2D1" presStyleIdx="2" presStyleCnt="5"/>
      <dgm:spPr/>
      <dgm:t>
        <a:bodyPr/>
        <a:lstStyle/>
        <a:p>
          <a:endParaRPr lang="zh-TW" altLang="en-US"/>
        </a:p>
      </dgm:t>
    </dgm:pt>
    <dgm:pt modelId="{C591D163-A6EF-413E-93F6-1A182C32A956}" type="pres">
      <dgm:prSet presAssocID="{671C0B88-4643-4633-9C0A-4244266920F2}" presName="node" presStyleLbl="node1" presStyleIdx="3" presStyleCnt="6">
        <dgm:presLayoutVars>
          <dgm:bulletEnabled val="1"/>
        </dgm:presLayoutVars>
      </dgm:prSet>
      <dgm:spPr/>
      <dgm:t>
        <a:bodyPr/>
        <a:lstStyle/>
        <a:p>
          <a:endParaRPr lang="zh-TW" altLang="en-US"/>
        </a:p>
      </dgm:t>
    </dgm:pt>
    <dgm:pt modelId="{BF6D1057-F2E4-47FF-ABD3-4B91AC6C7C3B}" type="pres">
      <dgm:prSet presAssocID="{A81050BA-4C38-4D10-98D7-C88C8F6BD1AA}" presName="sibTrans" presStyleLbl="sibTrans2D1" presStyleIdx="3" presStyleCnt="5"/>
      <dgm:spPr/>
      <dgm:t>
        <a:bodyPr/>
        <a:lstStyle/>
        <a:p>
          <a:endParaRPr lang="zh-TW" altLang="en-US"/>
        </a:p>
      </dgm:t>
    </dgm:pt>
    <dgm:pt modelId="{C85B7566-528C-48C3-ADD7-BFD397A00F70}" type="pres">
      <dgm:prSet presAssocID="{A81050BA-4C38-4D10-98D7-C88C8F6BD1AA}" presName="connectorText" presStyleLbl="sibTrans2D1" presStyleIdx="3" presStyleCnt="5"/>
      <dgm:spPr/>
      <dgm:t>
        <a:bodyPr/>
        <a:lstStyle/>
        <a:p>
          <a:endParaRPr lang="zh-TW" altLang="en-US"/>
        </a:p>
      </dgm:t>
    </dgm:pt>
    <dgm:pt modelId="{357982CF-28EF-4851-AAEB-15F95F26D778}" type="pres">
      <dgm:prSet presAssocID="{60A7090A-41B6-449D-9AAE-6A48AA38F930}" presName="node" presStyleLbl="node1" presStyleIdx="4" presStyleCnt="6">
        <dgm:presLayoutVars>
          <dgm:bulletEnabled val="1"/>
        </dgm:presLayoutVars>
      </dgm:prSet>
      <dgm:spPr/>
      <dgm:t>
        <a:bodyPr/>
        <a:lstStyle/>
        <a:p>
          <a:endParaRPr lang="zh-TW" altLang="en-US"/>
        </a:p>
      </dgm:t>
    </dgm:pt>
    <dgm:pt modelId="{479B223F-6075-4AC1-BCD4-C76C3F4BFA8C}" type="pres">
      <dgm:prSet presAssocID="{3568068F-4F9A-4AC5-BC8B-875277E2F3E7}" presName="sibTrans" presStyleLbl="sibTrans2D1" presStyleIdx="4" presStyleCnt="5"/>
      <dgm:spPr/>
      <dgm:t>
        <a:bodyPr/>
        <a:lstStyle/>
        <a:p>
          <a:endParaRPr lang="zh-TW" altLang="en-US"/>
        </a:p>
      </dgm:t>
    </dgm:pt>
    <dgm:pt modelId="{6BB954E5-619F-4D80-BC1C-9D198352BA36}" type="pres">
      <dgm:prSet presAssocID="{3568068F-4F9A-4AC5-BC8B-875277E2F3E7}" presName="connectorText" presStyleLbl="sibTrans2D1" presStyleIdx="4" presStyleCnt="5"/>
      <dgm:spPr/>
      <dgm:t>
        <a:bodyPr/>
        <a:lstStyle/>
        <a:p>
          <a:endParaRPr lang="zh-TW" altLang="en-US"/>
        </a:p>
      </dgm:t>
    </dgm:pt>
    <dgm:pt modelId="{A970D120-AA10-4DE7-B6E8-2B1310F452BA}" type="pres">
      <dgm:prSet presAssocID="{58B39FA5-13DE-4A93-A7F1-731325774AFB}" presName="node" presStyleLbl="node1" presStyleIdx="5" presStyleCnt="6">
        <dgm:presLayoutVars>
          <dgm:bulletEnabled val="1"/>
        </dgm:presLayoutVars>
      </dgm:prSet>
      <dgm:spPr/>
      <dgm:t>
        <a:bodyPr/>
        <a:lstStyle/>
        <a:p>
          <a:endParaRPr lang="zh-TW" altLang="en-US"/>
        </a:p>
      </dgm:t>
    </dgm:pt>
  </dgm:ptLst>
  <dgm:cxnLst>
    <dgm:cxn modelId="{C9A189CE-6726-414B-ABA1-33681B5B64C3}" type="presOf" srcId="{232EFE5F-D091-4C76-8BA7-89DB43C81A35}" destId="{A4DDB36F-FFA2-40B1-92A5-A881924AAAAF}" srcOrd="0" destOrd="0" presId="urn:microsoft.com/office/officeart/2005/8/layout/process5"/>
    <dgm:cxn modelId="{76A52B47-1B58-49C6-A98A-A9290D2576AA}" type="presOf" srcId="{A81050BA-4C38-4D10-98D7-C88C8F6BD1AA}" destId="{BF6D1057-F2E4-47FF-ABD3-4B91AC6C7C3B}" srcOrd="0" destOrd="0" presId="urn:microsoft.com/office/officeart/2005/8/layout/process5"/>
    <dgm:cxn modelId="{8B7FA324-CBBB-4EEB-A258-AE5A70824F06}" type="presOf" srcId="{F09F127B-CAD3-4101-9C84-6E4A0E16020B}" destId="{431A7B77-8554-4EB5-AB12-239072ECC134}" srcOrd="1" destOrd="0" presId="urn:microsoft.com/office/officeart/2005/8/layout/process5"/>
    <dgm:cxn modelId="{907F150C-0E5F-47DC-9CC0-CBBEE34645AB}" srcId="{232EFE5F-D091-4C76-8BA7-89DB43C81A35}" destId="{58B39FA5-13DE-4A93-A7F1-731325774AFB}" srcOrd="5" destOrd="0" parTransId="{C4146853-F1A8-40EC-94C1-82A740DF1A23}" sibTransId="{7EB4DE7B-2565-43A8-AFD9-2DF48221FF8F}"/>
    <dgm:cxn modelId="{3897197C-B06B-4E2E-AC24-E97D855CADA9}" srcId="{232EFE5F-D091-4C76-8BA7-89DB43C81A35}" destId="{60A7090A-41B6-449D-9AAE-6A48AA38F930}" srcOrd="4" destOrd="0" parTransId="{3058831F-D28F-408D-A603-6A202C1F89B7}" sibTransId="{3568068F-4F9A-4AC5-BC8B-875277E2F3E7}"/>
    <dgm:cxn modelId="{A79172E2-0594-4F74-A989-3DAEF429196F}" type="presOf" srcId="{3568068F-4F9A-4AC5-BC8B-875277E2F3E7}" destId="{479B223F-6075-4AC1-BCD4-C76C3F4BFA8C}" srcOrd="0" destOrd="0" presId="urn:microsoft.com/office/officeart/2005/8/layout/process5"/>
    <dgm:cxn modelId="{E53CF8D7-21DF-4C06-A179-3EE9175100C8}" type="presOf" srcId="{A0D075B3-6145-4459-994B-8E3B45F82CF6}" destId="{18634AD5-662A-4A2D-B7F8-FB9DEAEA135A}" srcOrd="0" destOrd="0" presId="urn:microsoft.com/office/officeart/2005/8/layout/process5"/>
    <dgm:cxn modelId="{D989005E-2EB6-4F60-822E-BA788324821B}" type="presOf" srcId="{EB83F143-51E2-4643-93DF-BBA51D13F189}" destId="{560D4E7A-5407-4AF6-985D-443943B81DDB}" srcOrd="0" destOrd="0" presId="urn:microsoft.com/office/officeart/2005/8/layout/process5"/>
    <dgm:cxn modelId="{81410EDE-2AB8-4665-8A4E-7A6AB5890504}" srcId="{232EFE5F-D091-4C76-8BA7-89DB43C81A35}" destId="{EB83F143-51E2-4643-93DF-BBA51D13F189}" srcOrd="1" destOrd="0" parTransId="{FDE6AC7F-4E49-46C7-AA1A-4D23FC49F357}" sibTransId="{F09F127B-CAD3-4101-9C84-6E4A0E16020B}"/>
    <dgm:cxn modelId="{991CA229-4AEA-42F2-BE54-74D6B2B1A9B4}" srcId="{232EFE5F-D091-4C76-8BA7-89DB43C81A35}" destId="{671C0B88-4643-4633-9C0A-4244266920F2}" srcOrd="3" destOrd="0" parTransId="{4A6029F2-68F6-4C90-80A8-A9D8D10F5C55}" sibTransId="{A81050BA-4C38-4D10-98D7-C88C8F6BD1AA}"/>
    <dgm:cxn modelId="{1075D065-8DE9-4453-B2B1-669F29442ED9}" type="presOf" srcId="{09AC122B-8A31-4FCB-9A78-9AED0EC34989}" destId="{C1071C76-25DF-495F-8860-4FFBDACFC892}" srcOrd="1" destOrd="0" presId="urn:microsoft.com/office/officeart/2005/8/layout/process5"/>
    <dgm:cxn modelId="{8CF3F799-68F7-4ABC-860A-2374DA4A35BC}" type="presOf" srcId="{A81050BA-4C38-4D10-98D7-C88C8F6BD1AA}" destId="{C85B7566-528C-48C3-ADD7-BFD397A00F70}" srcOrd="1" destOrd="0" presId="urn:microsoft.com/office/officeart/2005/8/layout/process5"/>
    <dgm:cxn modelId="{2562293A-10A8-4782-BEC1-4998E7CD4172}" type="presOf" srcId="{AF8F47A4-987F-4CD4-9D66-F2002C8B8A71}" destId="{69281B37-A36C-4A83-AB61-A59FA973B8E6}" srcOrd="0" destOrd="0" presId="urn:microsoft.com/office/officeart/2005/8/layout/process5"/>
    <dgm:cxn modelId="{BFF060E7-C658-439D-80FE-24F84FAB86FA}" type="presOf" srcId="{09AC122B-8A31-4FCB-9A78-9AED0EC34989}" destId="{F0A64A08-41CD-4A93-9959-5FFA4779F6F3}" srcOrd="0" destOrd="0" presId="urn:microsoft.com/office/officeart/2005/8/layout/process5"/>
    <dgm:cxn modelId="{6A1CD8A6-2544-4557-921C-8F909D24C803}" type="presOf" srcId="{283FAE8A-9FF4-4E5A-B9A3-3468E011D5AE}" destId="{B62A92DD-7D71-4A27-B2BC-5A17F3DA7A6B}" srcOrd="0" destOrd="0" presId="urn:microsoft.com/office/officeart/2005/8/layout/process5"/>
    <dgm:cxn modelId="{B9EAC164-9AE5-489C-A7DD-6EBA6F64F976}" srcId="{232EFE5F-D091-4C76-8BA7-89DB43C81A35}" destId="{A0D075B3-6145-4459-994B-8E3B45F82CF6}" srcOrd="0" destOrd="0" parTransId="{5942F7CB-6275-4555-9DF1-E018568316B6}" sibTransId="{09AC122B-8A31-4FCB-9A78-9AED0EC34989}"/>
    <dgm:cxn modelId="{A82288DD-5758-4A1F-8610-AB45391FBCEB}" type="presOf" srcId="{F09F127B-CAD3-4101-9C84-6E4A0E16020B}" destId="{6092C1E6-F9C9-4F51-ABD3-CCC0DC006A66}" srcOrd="0" destOrd="0" presId="urn:microsoft.com/office/officeart/2005/8/layout/process5"/>
    <dgm:cxn modelId="{057A44C0-6414-497F-BF8E-43E474C27542}" type="presOf" srcId="{60A7090A-41B6-449D-9AAE-6A48AA38F930}" destId="{357982CF-28EF-4851-AAEB-15F95F26D778}" srcOrd="0" destOrd="0" presId="urn:microsoft.com/office/officeart/2005/8/layout/process5"/>
    <dgm:cxn modelId="{0281E955-1B8B-4DC2-94E6-F31141214803}" type="presOf" srcId="{AF8F47A4-987F-4CD4-9D66-F2002C8B8A71}" destId="{F4EA4728-8F8F-46DC-B2E5-FBA6314E8494}" srcOrd="1" destOrd="0" presId="urn:microsoft.com/office/officeart/2005/8/layout/process5"/>
    <dgm:cxn modelId="{C2295EBE-A7F6-4223-A8B0-FDA6E4888A9E}" srcId="{232EFE5F-D091-4C76-8BA7-89DB43C81A35}" destId="{283FAE8A-9FF4-4E5A-B9A3-3468E011D5AE}" srcOrd="2" destOrd="0" parTransId="{99E54544-2E44-438C-B10F-A86D377C067D}" sibTransId="{AF8F47A4-987F-4CD4-9D66-F2002C8B8A71}"/>
    <dgm:cxn modelId="{40FA166B-1F3C-45F6-8E41-CE73740EF3FC}" type="presOf" srcId="{3568068F-4F9A-4AC5-BC8B-875277E2F3E7}" destId="{6BB954E5-619F-4D80-BC1C-9D198352BA36}" srcOrd="1" destOrd="0" presId="urn:microsoft.com/office/officeart/2005/8/layout/process5"/>
    <dgm:cxn modelId="{73D98A6A-D6E5-4123-B3E2-5D9D31971E7E}" type="presOf" srcId="{671C0B88-4643-4633-9C0A-4244266920F2}" destId="{C591D163-A6EF-413E-93F6-1A182C32A956}" srcOrd="0" destOrd="0" presId="urn:microsoft.com/office/officeart/2005/8/layout/process5"/>
    <dgm:cxn modelId="{F1423F19-7D58-442A-8B14-2B67C5527F9A}" type="presOf" srcId="{58B39FA5-13DE-4A93-A7F1-731325774AFB}" destId="{A970D120-AA10-4DE7-B6E8-2B1310F452BA}" srcOrd="0" destOrd="0" presId="urn:microsoft.com/office/officeart/2005/8/layout/process5"/>
    <dgm:cxn modelId="{F63D05F6-759E-4105-A39E-D52129BA4DA3}" type="presParOf" srcId="{A4DDB36F-FFA2-40B1-92A5-A881924AAAAF}" destId="{18634AD5-662A-4A2D-B7F8-FB9DEAEA135A}" srcOrd="0" destOrd="0" presId="urn:microsoft.com/office/officeart/2005/8/layout/process5"/>
    <dgm:cxn modelId="{4C9808E3-1471-486E-A47C-59734BE1F287}" type="presParOf" srcId="{A4DDB36F-FFA2-40B1-92A5-A881924AAAAF}" destId="{F0A64A08-41CD-4A93-9959-5FFA4779F6F3}" srcOrd="1" destOrd="0" presId="urn:microsoft.com/office/officeart/2005/8/layout/process5"/>
    <dgm:cxn modelId="{C39BC0BC-15D9-4FDC-961B-5E6868E144BB}" type="presParOf" srcId="{F0A64A08-41CD-4A93-9959-5FFA4779F6F3}" destId="{C1071C76-25DF-495F-8860-4FFBDACFC892}" srcOrd="0" destOrd="0" presId="urn:microsoft.com/office/officeart/2005/8/layout/process5"/>
    <dgm:cxn modelId="{24D86457-9966-4205-B294-222ED9D5DDF9}" type="presParOf" srcId="{A4DDB36F-FFA2-40B1-92A5-A881924AAAAF}" destId="{560D4E7A-5407-4AF6-985D-443943B81DDB}" srcOrd="2" destOrd="0" presId="urn:microsoft.com/office/officeart/2005/8/layout/process5"/>
    <dgm:cxn modelId="{62F9B4EB-77E4-46E4-A394-954C2641680D}" type="presParOf" srcId="{A4DDB36F-FFA2-40B1-92A5-A881924AAAAF}" destId="{6092C1E6-F9C9-4F51-ABD3-CCC0DC006A66}" srcOrd="3" destOrd="0" presId="urn:microsoft.com/office/officeart/2005/8/layout/process5"/>
    <dgm:cxn modelId="{3C1ED69F-D0BA-40D7-A811-C2A5D0D90C51}" type="presParOf" srcId="{6092C1E6-F9C9-4F51-ABD3-CCC0DC006A66}" destId="{431A7B77-8554-4EB5-AB12-239072ECC134}" srcOrd="0" destOrd="0" presId="urn:microsoft.com/office/officeart/2005/8/layout/process5"/>
    <dgm:cxn modelId="{DC74CC49-B170-4866-A2B5-A842E898AA84}" type="presParOf" srcId="{A4DDB36F-FFA2-40B1-92A5-A881924AAAAF}" destId="{B62A92DD-7D71-4A27-B2BC-5A17F3DA7A6B}" srcOrd="4" destOrd="0" presId="urn:microsoft.com/office/officeart/2005/8/layout/process5"/>
    <dgm:cxn modelId="{B46E71B1-E3AD-41E5-8E13-D274B1733AEB}" type="presParOf" srcId="{A4DDB36F-FFA2-40B1-92A5-A881924AAAAF}" destId="{69281B37-A36C-4A83-AB61-A59FA973B8E6}" srcOrd="5" destOrd="0" presId="urn:microsoft.com/office/officeart/2005/8/layout/process5"/>
    <dgm:cxn modelId="{277A3BE6-E778-43DB-A2D0-8DBB56517B66}" type="presParOf" srcId="{69281B37-A36C-4A83-AB61-A59FA973B8E6}" destId="{F4EA4728-8F8F-46DC-B2E5-FBA6314E8494}" srcOrd="0" destOrd="0" presId="urn:microsoft.com/office/officeart/2005/8/layout/process5"/>
    <dgm:cxn modelId="{1C642D83-75B1-413E-ADE6-33D03CBDF3EC}" type="presParOf" srcId="{A4DDB36F-FFA2-40B1-92A5-A881924AAAAF}" destId="{C591D163-A6EF-413E-93F6-1A182C32A956}" srcOrd="6" destOrd="0" presId="urn:microsoft.com/office/officeart/2005/8/layout/process5"/>
    <dgm:cxn modelId="{E875D919-698A-46C7-9033-8C20380D9915}" type="presParOf" srcId="{A4DDB36F-FFA2-40B1-92A5-A881924AAAAF}" destId="{BF6D1057-F2E4-47FF-ABD3-4B91AC6C7C3B}" srcOrd="7" destOrd="0" presId="urn:microsoft.com/office/officeart/2005/8/layout/process5"/>
    <dgm:cxn modelId="{DEF5AE96-90C1-427A-BB2A-190E440E66DC}" type="presParOf" srcId="{BF6D1057-F2E4-47FF-ABD3-4B91AC6C7C3B}" destId="{C85B7566-528C-48C3-ADD7-BFD397A00F70}" srcOrd="0" destOrd="0" presId="urn:microsoft.com/office/officeart/2005/8/layout/process5"/>
    <dgm:cxn modelId="{84D86D42-34F0-4600-80EB-8A755E178267}" type="presParOf" srcId="{A4DDB36F-FFA2-40B1-92A5-A881924AAAAF}" destId="{357982CF-28EF-4851-AAEB-15F95F26D778}" srcOrd="8" destOrd="0" presId="urn:microsoft.com/office/officeart/2005/8/layout/process5"/>
    <dgm:cxn modelId="{4562FCC2-2E02-4B34-BDDA-21A795EFBF29}" type="presParOf" srcId="{A4DDB36F-FFA2-40B1-92A5-A881924AAAAF}" destId="{479B223F-6075-4AC1-BCD4-C76C3F4BFA8C}" srcOrd="9" destOrd="0" presId="urn:microsoft.com/office/officeart/2005/8/layout/process5"/>
    <dgm:cxn modelId="{B3A863F1-6ECF-4B81-9CBA-8788E5BC5C9F}" type="presParOf" srcId="{479B223F-6075-4AC1-BCD4-C76C3F4BFA8C}" destId="{6BB954E5-619F-4D80-BC1C-9D198352BA36}" srcOrd="0" destOrd="0" presId="urn:microsoft.com/office/officeart/2005/8/layout/process5"/>
    <dgm:cxn modelId="{3B3C8459-61C8-42C2-8C34-1ED76ED2148C}" type="presParOf" srcId="{A4DDB36F-FFA2-40B1-92A5-A881924AAAAF}" destId="{A970D120-AA10-4DE7-B6E8-2B1310F452BA}"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34AD5-662A-4A2D-B7F8-FB9DEAEA135A}">
      <dsp:nvSpPr>
        <dsp:cNvPr id="0" name=""/>
        <dsp:cNvSpPr/>
      </dsp:nvSpPr>
      <dsp:spPr>
        <a:xfrm>
          <a:off x="280113" y="1637"/>
          <a:ext cx="2379203" cy="14275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TW" altLang="en-US" sz="2300" b="1" kern="1200" dirty="0" smtClean="0">
              <a:latin typeface="Times New Roman" panose="02020603050405020304" pitchFamily="18" charset="0"/>
              <a:ea typeface="+mj-ea"/>
              <a:cs typeface="Times New Roman" panose="02020603050405020304" pitchFamily="18" charset="0"/>
            </a:rPr>
            <a:t>填寫專利申請書及書面資料</a:t>
          </a:r>
          <a:endParaRPr lang="zh-TW" altLang="en-US" sz="2300" b="1" kern="1200" dirty="0">
            <a:latin typeface="Times New Roman" panose="02020603050405020304" pitchFamily="18" charset="0"/>
            <a:ea typeface="+mj-ea"/>
            <a:cs typeface="Times New Roman" panose="02020603050405020304" pitchFamily="18" charset="0"/>
          </a:endParaRPr>
        </a:p>
      </dsp:txBody>
      <dsp:txXfrm>
        <a:off x="321924" y="43448"/>
        <a:ext cx="2295581" cy="1343900"/>
      </dsp:txXfrm>
    </dsp:sp>
    <dsp:sp modelId="{F0A64A08-41CD-4A93-9959-5FFA4779F6F3}">
      <dsp:nvSpPr>
        <dsp:cNvPr id="0" name=""/>
        <dsp:cNvSpPr/>
      </dsp:nvSpPr>
      <dsp:spPr>
        <a:xfrm>
          <a:off x="2868686" y="420376"/>
          <a:ext cx="504391" cy="5900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TW" altLang="en-US" sz="1900" kern="1200"/>
        </a:p>
      </dsp:txBody>
      <dsp:txXfrm>
        <a:off x="2868686" y="538384"/>
        <a:ext cx="353074" cy="354026"/>
      </dsp:txXfrm>
    </dsp:sp>
    <dsp:sp modelId="{560D4E7A-5407-4AF6-985D-443943B81DDB}">
      <dsp:nvSpPr>
        <dsp:cNvPr id="0" name=""/>
        <dsp:cNvSpPr/>
      </dsp:nvSpPr>
      <dsp:spPr>
        <a:xfrm>
          <a:off x="3610998" y="1637"/>
          <a:ext cx="2379203" cy="14275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TW" altLang="en-US" sz="2300" b="1" kern="1200" dirty="0" smtClean="0">
              <a:latin typeface="Times New Roman" panose="02020603050405020304" pitchFamily="18" charset="0"/>
              <a:ea typeface="+mj-ea"/>
              <a:cs typeface="Times New Roman" panose="02020603050405020304" pitchFamily="18" charset="0"/>
            </a:rPr>
            <a:t>繳交至國產處送書面審查</a:t>
          </a:r>
          <a:endParaRPr lang="zh-TW" altLang="en-US" sz="2300" b="1" kern="1200" dirty="0">
            <a:latin typeface="Times New Roman" panose="02020603050405020304" pitchFamily="18" charset="0"/>
            <a:ea typeface="+mj-ea"/>
            <a:cs typeface="Times New Roman" panose="02020603050405020304" pitchFamily="18" charset="0"/>
          </a:endParaRPr>
        </a:p>
      </dsp:txBody>
      <dsp:txXfrm>
        <a:off x="3652809" y="43448"/>
        <a:ext cx="2295581" cy="1343900"/>
      </dsp:txXfrm>
    </dsp:sp>
    <dsp:sp modelId="{6092C1E6-F9C9-4F51-ABD3-CCC0DC006A66}">
      <dsp:nvSpPr>
        <dsp:cNvPr id="0" name=""/>
        <dsp:cNvSpPr/>
      </dsp:nvSpPr>
      <dsp:spPr>
        <a:xfrm>
          <a:off x="6199571" y="420376"/>
          <a:ext cx="504391" cy="5900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TW" altLang="en-US" sz="1900" kern="1200"/>
        </a:p>
      </dsp:txBody>
      <dsp:txXfrm>
        <a:off x="6199571" y="538384"/>
        <a:ext cx="353074" cy="354026"/>
      </dsp:txXfrm>
    </dsp:sp>
    <dsp:sp modelId="{B62A92DD-7D71-4A27-B2BC-5A17F3DA7A6B}">
      <dsp:nvSpPr>
        <dsp:cNvPr id="0" name=""/>
        <dsp:cNvSpPr/>
      </dsp:nvSpPr>
      <dsp:spPr>
        <a:xfrm>
          <a:off x="6941883" y="1637"/>
          <a:ext cx="2379203" cy="14275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TW" altLang="en-US" sz="2300" b="1" kern="1200" dirty="0" smtClean="0">
              <a:latin typeface="Times New Roman" panose="02020603050405020304" pitchFamily="18" charset="0"/>
              <a:ea typeface="+mj-ea"/>
              <a:cs typeface="Times New Roman" panose="02020603050405020304" pitchFamily="18" charset="0"/>
            </a:rPr>
            <a:t>專利檢索＆商業分析</a:t>
          </a:r>
          <a:endParaRPr lang="zh-TW" altLang="en-US" sz="2300" b="1" kern="1200" dirty="0">
            <a:latin typeface="Times New Roman" panose="02020603050405020304" pitchFamily="18" charset="0"/>
            <a:ea typeface="+mj-ea"/>
            <a:cs typeface="Times New Roman" panose="02020603050405020304" pitchFamily="18" charset="0"/>
          </a:endParaRPr>
        </a:p>
      </dsp:txBody>
      <dsp:txXfrm>
        <a:off x="6983694" y="43448"/>
        <a:ext cx="2295581" cy="1343900"/>
      </dsp:txXfrm>
    </dsp:sp>
    <dsp:sp modelId="{69281B37-A36C-4A83-AB61-A59FA973B8E6}">
      <dsp:nvSpPr>
        <dsp:cNvPr id="0" name=""/>
        <dsp:cNvSpPr/>
      </dsp:nvSpPr>
      <dsp:spPr>
        <a:xfrm rot="5400000">
          <a:off x="7879289" y="1595703"/>
          <a:ext cx="504391" cy="5900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TW" altLang="en-US" sz="1900" kern="1200"/>
        </a:p>
      </dsp:txBody>
      <dsp:txXfrm rot="-5400000">
        <a:off x="7954472" y="1638529"/>
        <a:ext cx="354026" cy="353074"/>
      </dsp:txXfrm>
    </dsp:sp>
    <dsp:sp modelId="{C591D163-A6EF-413E-93F6-1A182C32A956}">
      <dsp:nvSpPr>
        <dsp:cNvPr id="0" name=""/>
        <dsp:cNvSpPr/>
      </dsp:nvSpPr>
      <dsp:spPr>
        <a:xfrm>
          <a:off x="6941883" y="2380840"/>
          <a:ext cx="2379203" cy="14275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TW" altLang="en-US" sz="2300" b="1" kern="1200" dirty="0" smtClean="0">
              <a:latin typeface="Times New Roman" panose="02020603050405020304" pitchFamily="18" charset="0"/>
              <a:ea typeface="+mj-ea"/>
              <a:cs typeface="Times New Roman" panose="02020603050405020304" pitchFamily="18" charset="0"/>
            </a:rPr>
            <a:t>專利基本資料核對及審查</a:t>
          </a:r>
          <a:endParaRPr lang="zh-TW" altLang="en-US" sz="2300" b="1" kern="1200" dirty="0">
            <a:latin typeface="Times New Roman" panose="02020603050405020304" pitchFamily="18" charset="0"/>
            <a:ea typeface="+mj-ea"/>
            <a:cs typeface="Times New Roman" panose="02020603050405020304" pitchFamily="18" charset="0"/>
          </a:endParaRPr>
        </a:p>
      </dsp:txBody>
      <dsp:txXfrm>
        <a:off x="6983694" y="2422651"/>
        <a:ext cx="2295581" cy="1343900"/>
      </dsp:txXfrm>
    </dsp:sp>
    <dsp:sp modelId="{BF6D1057-F2E4-47FF-ABD3-4B91AC6C7C3B}">
      <dsp:nvSpPr>
        <dsp:cNvPr id="0" name=""/>
        <dsp:cNvSpPr/>
      </dsp:nvSpPr>
      <dsp:spPr>
        <a:xfrm rot="10800000">
          <a:off x="6228122" y="2799580"/>
          <a:ext cx="504391" cy="5900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TW" altLang="en-US" sz="1900" kern="1200"/>
        </a:p>
      </dsp:txBody>
      <dsp:txXfrm rot="10800000">
        <a:off x="6379439" y="2917588"/>
        <a:ext cx="353074" cy="354026"/>
      </dsp:txXfrm>
    </dsp:sp>
    <dsp:sp modelId="{357982CF-28EF-4851-AAEB-15F95F26D778}">
      <dsp:nvSpPr>
        <dsp:cNvPr id="0" name=""/>
        <dsp:cNvSpPr/>
      </dsp:nvSpPr>
      <dsp:spPr>
        <a:xfrm>
          <a:off x="3610998" y="2380840"/>
          <a:ext cx="2379203" cy="14275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TW" altLang="en-US" sz="2300" b="1" kern="1200" dirty="0" smtClean="0">
              <a:latin typeface="Times New Roman" panose="02020603050405020304" pitchFamily="18" charset="0"/>
              <a:ea typeface="+mj-ea"/>
              <a:cs typeface="Times New Roman" panose="02020603050405020304" pitchFamily="18" charset="0"/>
            </a:rPr>
            <a:t>通知審核結果＆協助專利申請</a:t>
          </a:r>
          <a:endParaRPr lang="en-US" altLang="zh-TW" sz="2300" b="1" kern="1200" dirty="0" smtClean="0">
            <a:latin typeface="Times New Roman" panose="02020603050405020304" pitchFamily="18" charset="0"/>
            <a:ea typeface="+mj-ea"/>
            <a:cs typeface="Times New Roman" panose="02020603050405020304" pitchFamily="18" charset="0"/>
          </a:endParaRPr>
        </a:p>
      </dsp:txBody>
      <dsp:txXfrm>
        <a:off x="3652809" y="2422651"/>
        <a:ext cx="2295581" cy="1343900"/>
      </dsp:txXfrm>
    </dsp:sp>
    <dsp:sp modelId="{479B223F-6075-4AC1-BCD4-C76C3F4BFA8C}">
      <dsp:nvSpPr>
        <dsp:cNvPr id="0" name=""/>
        <dsp:cNvSpPr/>
      </dsp:nvSpPr>
      <dsp:spPr>
        <a:xfrm rot="10800000">
          <a:off x="2897237" y="2799580"/>
          <a:ext cx="504391" cy="5900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TW" altLang="en-US" sz="1900" kern="1200"/>
        </a:p>
      </dsp:txBody>
      <dsp:txXfrm rot="10800000">
        <a:off x="3048554" y="2917588"/>
        <a:ext cx="353074" cy="354026"/>
      </dsp:txXfrm>
    </dsp:sp>
    <dsp:sp modelId="{A970D120-AA10-4DE7-B6E8-2B1310F452BA}">
      <dsp:nvSpPr>
        <dsp:cNvPr id="0" name=""/>
        <dsp:cNvSpPr/>
      </dsp:nvSpPr>
      <dsp:spPr>
        <a:xfrm>
          <a:off x="280113" y="2380840"/>
          <a:ext cx="2379203" cy="14275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TW" altLang="en-US" sz="2300" b="1" kern="0" spc="-100" baseline="0" dirty="0" smtClean="0">
              <a:latin typeface="Times New Roman" panose="02020603050405020304" pitchFamily="18" charset="0"/>
              <a:ea typeface="+mj-ea"/>
              <a:cs typeface="Times New Roman" panose="02020603050405020304" pitchFamily="18" charset="0"/>
            </a:rPr>
            <a:t>取得專利證書繳交技術單張</a:t>
          </a:r>
          <a:endParaRPr lang="en-US" altLang="zh-TW" sz="2300" b="1" kern="0" spc="-100" baseline="0" dirty="0" smtClean="0">
            <a:latin typeface="Times New Roman" panose="02020603050405020304" pitchFamily="18" charset="0"/>
            <a:ea typeface="+mj-ea"/>
            <a:cs typeface="Times New Roman" panose="02020603050405020304" pitchFamily="18" charset="0"/>
          </a:endParaRPr>
        </a:p>
      </dsp:txBody>
      <dsp:txXfrm>
        <a:off x="321924" y="2422651"/>
        <a:ext cx="2295581" cy="13439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88B11-9809-4560-89CF-DD6086ACCE9B}" type="datetimeFigureOut">
              <a:rPr lang="zh-TW" altLang="en-US" smtClean="0"/>
              <a:t>2022/3/16</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3C451-41FF-4E32-90E8-E536A2DB1A14}" type="slidenum">
              <a:rPr lang="zh-TW" altLang="en-US" smtClean="0"/>
              <a:t>‹#›</a:t>
            </a:fld>
            <a:endParaRPr lang="zh-TW" altLang="en-US"/>
          </a:p>
        </p:txBody>
      </p:sp>
    </p:spTree>
    <p:extLst>
      <p:ext uri="{BB962C8B-B14F-4D97-AF65-F5344CB8AC3E}">
        <p14:creationId xmlns:p14="http://schemas.microsoft.com/office/powerpoint/2010/main" val="1923492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5" name="群組 4"/>
          <p:cNvGrpSpPr/>
          <p:nvPr/>
        </p:nvGrpSpPr>
        <p:grpSpPr bwMode="hidden">
          <a:xfrm>
            <a:off x="-1" y="0"/>
            <a:ext cx="12192002" cy="6858000"/>
            <a:chOff x="-1" y="0"/>
            <a:chExt cx="12192002" cy="6858000"/>
          </a:xfrm>
        </p:grpSpPr>
        <p:cxnSp>
          <p:nvCxnSpPr>
            <p:cNvPr id="6" name="直線接點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群組 22"/>
            <p:cNvGrpSpPr/>
            <p:nvPr/>
          </p:nvGrpSpPr>
          <p:grpSpPr bwMode="hidden">
            <a:xfrm>
              <a:off x="-1" y="0"/>
              <a:ext cx="12192001" cy="6858000"/>
              <a:chOff x="-1" y="0"/>
              <a:chExt cx="12192001" cy="6858000"/>
            </a:xfrm>
          </p:grpSpPr>
          <p:cxnSp>
            <p:nvCxnSpPr>
              <p:cNvPr id="41" name="直線接點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群組 45"/>
              <p:cNvGrpSpPr/>
              <p:nvPr/>
            </p:nvGrpSpPr>
            <p:grpSpPr bwMode="hidden">
              <a:xfrm>
                <a:off x="6327885" y="0"/>
                <a:ext cx="5864115" cy="5898673"/>
                <a:chOff x="6327885" y="0"/>
                <a:chExt cx="5864115" cy="5898673"/>
              </a:xfrm>
            </p:grpSpPr>
            <p:cxnSp>
              <p:nvCxnSpPr>
                <p:cNvPr id="52" name="直線接點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直線接點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群組 23"/>
            <p:cNvGrpSpPr/>
            <p:nvPr/>
          </p:nvGrpSpPr>
          <p:grpSpPr bwMode="hidden">
            <a:xfrm flipH="1">
              <a:off x="0" y="0"/>
              <a:ext cx="12192001" cy="6858000"/>
              <a:chOff x="-1" y="0"/>
              <a:chExt cx="12192001" cy="6858000"/>
            </a:xfrm>
          </p:grpSpPr>
          <p:cxnSp>
            <p:nvCxnSpPr>
              <p:cNvPr id="25" name="直線接點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群組 29"/>
              <p:cNvGrpSpPr/>
              <p:nvPr/>
            </p:nvGrpSpPr>
            <p:grpSpPr bwMode="hidden">
              <a:xfrm>
                <a:off x="6327885" y="0"/>
                <a:ext cx="5864115" cy="5898673"/>
                <a:chOff x="6327885" y="0"/>
                <a:chExt cx="5864115" cy="5898673"/>
              </a:xfrm>
            </p:grpSpPr>
            <p:cxnSp>
              <p:nvCxnSpPr>
                <p:cNvPr id="36" name="直線接點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直線接點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標題 1"/>
          <p:cNvSpPr>
            <a:spLocks noGrp="1"/>
          </p:cNvSpPr>
          <p:nvPr>
            <p:ph type="ctrTitle"/>
          </p:nvPr>
        </p:nvSpPr>
        <p:spPr>
          <a:xfrm>
            <a:off x="1293845" y="1909346"/>
            <a:ext cx="9604310" cy="3383280"/>
          </a:xfrm>
        </p:spPr>
        <p:txBody>
          <a:bodyPr rtlCol="0" anchor="b">
            <a:normAutofit/>
          </a:bodyPr>
          <a:lstStyle>
            <a:lvl1pPr algn="l">
              <a:lnSpc>
                <a:spcPct val="100000"/>
              </a:lnSpc>
              <a:defRPr sz="8000" cap="none" baseline="0">
                <a:solidFill>
                  <a:schemeClr val="tx1"/>
                </a:solidFill>
              </a:defRPr>
            </a:lvl1pPr>
          </a:lstStyle>
          <a:p>
            <a:pPr rtl="0"/>
            <a:r>
              <a:rPr lang="zh-TW" altLang="en-US" smtClean="0"/>
              <a:t>按一下以編輯母片標題樣式</a:t>
            </a:r>
            <a:endParaRPr lang="zh-TW" altLang="en-US" dirty="0"/>
          </a:p>
        </p:txBody>
      </p:sp>
      <p:sp>
        <p:nvSpPr>
          <p:cNvPr id="3" name="副標題 2"/>
          <p:cNvSpPr>
            <a:spLocks noGrp="1"/>
          </p:cNvSpPr>
          <p:nvPr>
            <p:ph type="subTitle" idx="1"/>
          </p:nvPr>
        </p:nvSpPr>
        <p:spPr>
          <a:xfrm>
            <a:off x="1293845" y="5432564"/>
            <a:ext cx="9604310" cy="457200"/>
          </a:xfrm>
        </p:spPr>
        <p:txBody>
          <a:bodyPr rtlCol="0">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TW" altLang="en-US" smtClean="0"/>
              <a:t>按一下以編輯母片副標題樣式</a:t>
            </a:r>
            <a:endParaRPr lang="zh-TW" altLang="en-US" dirty="0"/>
          </a:p>
        </p:txBody>
      </p:sp>
      <p:cxnSp>
        <p:nvCxnSpPr>
          <p:cNvPr id="58" name="直線接點​​ 57"/>
          <p:cNvCxnSpPr/>
          <p:nvPr/>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54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p:txBody>
          <a:bodyPr vert="eaVert" rtlCol="0"/>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頁尾預留位置 4"/>
          <p:cNvSpPr>
            <a:spLocks noGrp="1"/>
          </p:cNvSpPr>
          <p:nvPr>
            <p:ph type="ftr" sz="quarter" idx="11"/>
          </p:nvPr>
        </p:nvSpPr>
        <p:spPr/>
        <p:txBody>
          <a:bodyPr rtlCol="0"/>
          <a:lstStyle/>
          <a:p>
            <a:endParaRPr lang="zh-TW" altLang="en-US"/>
          </a:p>
        </p:txBody>
      </p:sp>
      <p:sp>
        <p:nvSpPr>
          <p:cNvPr id="4" name="日期預留位置 3"/>
          <p:cNvSpPr>
            <a:spLocks noGrp="1"/>
          </p:cNvSpPr>
          <p:nvPr>
            <p:ph type="dt" sz="half" idx="10"/>
          </p:nvPr>
        </p:nvSpPr>
        <p:spPr/>
        <p:txBody>
          <a:bodyPr rtlCol="0"/>
          <a:lstStyle>
            <a:lvl1pPr>
              <a:defRPr/>
            </a:lvl1pPr>
          </a:lstStyle>
          <a:p>
            <a:fld id="{53BA9E03-F4C7-443A-AA7F-7AC944212E2E}" type="datetime1">
              <a:rPr lang="zh-TW" altLang="en-US" smtClean="0"/>
              <a:t>2022/3/16</a:t>
            </a:fld>
            <a:endParaRPr lang="zh-TW" altLang="en-US"/>
          </a:p>
        </p:txBody>
      </p:sp>
      <p:sp>
        <p:nvSpPr>
          <p:cNvPr id="6" name="投影片編號預留位置 5"/>
          <p:cNvSpPr>
            <a:spLocks noGrp="1"/>
          </p:cNvSpPr>
          <p:nvPr>
            <p:ph type="sldNum" sz="quarter" idx="12"/>
          </p:nvPr>
        </p:nvSpPr>
        <p:spPr/>
        <p:txBody>
          <a:bodyPr rtlCol="0"/>
          <a:lstStyle/>
          <a:p>
            <a:fld id="{FFCB0649-5415-4519-A717-0350360FD08A}" type="slidenum">
              <a:rPr lang="zh-TW" altLang="en-US" smtClean="0"/>
              <a:t>‹#›</a:t>
            </a:fld>
            <a:endParaRPr lang="zh-TW" altLang="en-US"/>
          </a:p>
        </p:txBody>
      </p:sp>
    </p:spTree>
    <p:extLst>
      <p:ext uri="{BB962C8B-B14F-4D97-AF65-F5344CB8AC3E}">
        <p14:creationId xmlns:p14="http://schemas.microsoft.com/office/powerpoint/2010/main" val="355771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209314" y="489856"/>
            <a:ext cx="1687286" cy="5301343"/>
          </a:xfrm>
        </p:spPr>
        <p:txBody>
          <a:bodyPr vert="eaVert"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a:xfrm>
            <a:off x="1295399" y="489856"/>
            <a:ext cx="7587344" cy="5301343"/>
          </a:xfrm>
        </p:spPr>
        <p:txBody>
          <a:bodyPr vert="eaVert" rtlCol="0"/>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頁尾預留位置 4"/>
          <p:cNvSpPr>
            <a:spLocks noGrp="1"/>
          </p:cNvSpPr>
          <p:nvPr>
            <p:ph type="ftr" sz="quarter" idx="11"/>
          </p:nvPr>
        </p:nvSpPr>
        <p:spPr/>
        <p:txBody>
          <a:bodyPr rtlCol="0"/>
          <a:lstStyle/>
          <a:p>
            <a:endParaRPr lang="zh-TW" altLang="en-US"/>
          </a:p>
        </p:txBody>
      </p:sp>
      <p:sp>
        <p:nvSpPr>
          <p:cNvPr id="4" name="日期預留位置 3"/>
          <p:cNvSpPr>
            <a:spLocks noGrp="1"/>
          </p:cNvSpPr>
          <p:nvPr>
            <p:ph type="dt" sz="half" idx="10"/>
          </p:nvPr>
        </p:nvSpPr>
        <p:spPr/>
        <p:txBody>
          <a:bodyPr rtlCol="0"/>
          <a:lstStyle>
            <a:lvl1pPr>
              <a:defRPr/>
            </a:lvl1pPr>
          </a:lstStyle>
          <a:p>
            <a:fld id="{AC9B8A55-BECF-48CD-BE32-04BBF5188CE7}" type="datetime1">
              <a:rPr lang="zh-TW" altLang="en-US" smtClean="0"/>
              <a:t>2022/3/16</a:t>
            </a:fld>
            <a:endParaRPr lang="zh-TW" altLang="en-US"/>
          </a:p>
        </p:txBody>
      </p:sp>
      <p:sp>
        <p:nvSpPr>
          <p:cNvPr id="6" name="投影片編號預留位置 5"/>
          <p:cNvSpPr>
            <a:spLocks noGrp="1"/>
          </p:cNvSpPr>
          <p:nvPr>
            <p:ph type="sldNum" sz="quarter" idx="12"/>
          </p:nvPr>
        </p:nvSpPr>
        <p:spPr/>
        <p:txBody>
          <a:bodyPr rtlCol="0"/>
          <a:lstStyle/>
          <a:p>
            <a:fld id="{FFCB0649-5415-4519-A717-0350360FD08A}" type="slidenum">
              <a:rPr lang="zh-TW" altLang="en-US" smtClean="0"/>
              <a:t>‹#›</a:t>
            </a:fld>
            <a:endParaRPr lang="zh-TW" altLang="en-US"/>
          </a:p>
        </p:txBody>
      </p:sp>
    </p:spTree>
    <p:extLst>
      <p:ext uri="{BB962C8B-B14F-4D97-AF65-F5344CB8AC3E}">
        <p14:creationId xmlns:p14="http://schemas.microsoft.com/office/powerpoint/2010/main" val="261821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idx="1"/>
          </p:nvPr>
        </p:nvSpPr>
        <p:spPr/>
        <p:txBody>
          <a:bodyPr rtlCol="0"/>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頁尾預留位置 4"/>
          <p:cNvSpPr>
            <a:spLocks noGrp="1"/>
          </p:cNvSpPr>
          <p:nvPr>
            <p:ph type="ftr" sz="quarter" idx="11"/>
          </p:nvPr>
        </p:nvSpPr>
        <p:spPr/>
        <p:txBody>
          <a:bodyPr rtlCol="0"/>
          <a:lstStyle/>
          <a:p>
            <a:endParaRPr lang="zh-TW" altLang="en-US"/>
          </a:p>
        </p:txBody>
      </p:sp>
      <p:sp>
        <p:nvSpPr>
          <p:cNvPr id="4" name="日期預留位置 3"/>
          <p:cNvSpPr>
            <a:spLocks noGrp="1"/>
          </p:cNvSpPr>
          <p:nvPr>
            <p:ph type="dt" sz="half" idx="10"/>
          </p:nvPr>
        </p:nvSpPr>
        <p:spPr/>
        <p:txBody>
          <a:bodyPr rtlCol="0"/>
          <a:lstStyle>
            <a:lvl1pPr>
              <a:defRPr/>
            </a:lvl1pPr>
          </a:lstStyle>
          <a:p>
            <a:fld id="{227FBF93-0967-42D8-ADB7-5A9E0F8E5C4E}" type="datetime1">
              <a:rPr lang="zh-TW" altLang="en-US" smtClean="0"/>
              <a:t>2022/3/16</a:t>
            </a:fld>
            <a:endParaRPr lang="zh-TW" altLang="en-US"/>
          </a:p>
        </p:txBody>
      </p:sp>
      <p:sp>
        <p:nvSpPr>
          <p:cNvPr id="6" name="投影片編號預留位置 5"/>
          <p:cNvSpPr>
            <a:spLocks noGrp="1"/>
          </p:cNvSpPr>
          <p:nvPr>
            <p:ph type="sldNum" sz="quarter" idx="12"/>
          </p:nvPr>
        </p:nvSpPr>
        <p:spPr/>
        <p:txBody>
          <a:bodyPr rtlCol="0"/>
          <a:lstStyle/>
          <a:p>
            <a:fld id="{FFCB0649-5415-4519-A717-0350360FD08A}" type="slidenum">
              <a:rPr lang="zh-TW" altLang="en-US" smtClean="0"/>
              <a:t>‹#›</a:t>
            </a:fld>
            <a:endParaRPr lang="zh-TW" altLang="en-US"/>
          </a:p>
        </p:txBody>
      </p:sp>
    </p:spTree>
    <p:extLst>
      <p:ext uri="{BB962C8B-B14F-4D97-AF65-F5344CB8AC3E}">
        <p14:creationId xmlns:p14="http://schemas.microsoft.com/office/powerpoint/2010/main" val="120927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群組 6"/>
          <p:cNvGrpSpPr/>
          <p:nvPr/>
        </p:nvGrpSpPr>
        <p:grpSpPr bwMode="hidden">
          <a:xfrm>
            <a:off x="-1" y="0"/>
            <a:ext cx="12192002" cy="6858000"/>
            <a:chOff x="-1" y="0"/>
            <a:chExt cx="12192002" cy="6858000"/>
          </a:xfrm>
        </p:grpSpPr>
        <p:cxnSp>
          <p:nvCxnSpPr>
            <p:cNvPr id="8" name="直線接點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群組 23"/>
            <p:cNvGrpSpPr/>
            <p:nvPr/>
          </p:nvGrpSpPr>
          <p:grpSpPr bwMode="hidden">
            <a:xfrm>
              <a:off x="-1" y="0"/>
              <a:ext cx="12192001" cy="6858000"/>
              <a:chOff x="-1" y="0"/>
              <a:chExt cx="12192001" cy="6858000"/>
            </a:xfrm>
          </p:grpSpPr>
          <p:cxnSp>
            <p:nvCxnSpPr>
              <p:cNvPr id="42" name="直線接點​​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群組 46"/>
              <p:cNvGrpSpPr/>
              <p:nvPr/>
            </p:nvGrpSpPr>
            <p:grpSpPr bwMode="hidden">
              <a:xfrm>
                <a:off x="6327885" y="0"/>
                <a:ext cx="5864115" cy="5898673"/>
                <a:chOff x="6327885" y="0"/>
                <a:chExt cx="5864115" cy="5898673"/>
              </a:xfrm>
            </p:grpSpPr>
            <p:cxnSp>
              <p:nvCxnSpPr>
                <p:cNvPr id="53" name="直線接點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接點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群組 24"/>
            <p:cNvGrpSpPr/>
            <p:nvPr/>
          </p:nvGrpSpPr>
          <p:grpSpPr bwMode="hidden">
            <a:xfrm flipH="1">
              <a:off x="0" y="0"/>
              <a:ext cx="12192001" cy="6858000"/>
              <a:chOff x="-1" y="0"/>
              <a:chExt cx="12192001" cy="6858000"/>
            </a:xfrm>
          </p:grpSpPr>
          <p:cxnSp>
            <p:nvCxnSpPr>
              <p:cNvPr id="26" name="直線接點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群組 30"/>
              <p:cNvGrpSpPr/>
              <p:nvPr/>
            </p:nvGrpSpPr>
            <p:grpSpPr bwMode="hidden">
              <a:xfrm>
                <a:off x="6327885" y="0"/>
                <a:ext cx="5864115" cy="5898673"/>
                <a:chOff x="6327885" y="0"/>
                <a:chExt cx="5864115" cy="5898673"/>
              </a:xfrm>
            </p:grpSpPr>
            <p:cxnSp>
              <p:nvCxnSpPr>
                <p:cNvPr id="37" name="直線接點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接點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標題 1"/>
          <p:cNvSpPr>
            <a:spLocks noGrp="1"/>
          </p:cNvSpPr>
          <p:nvPr>
            <p:ph type="title"/>
          </p:nvPr>
        </p:nvSpPr>
        <p:spPr>
          <a:xfrm>
            <a:off x="1295400" y="2541573"/>
            <a:ext cx="9601200" cy="2743200"/>
          </a:xfrm>
        </p:spPr>
        <p:txBody>
          <a:bodyPr rtlCol="0" anchor="b">
            <a:normAutofit/>
          </a:bodyPr>
          <a:lstStyle>
            <a:lvl1pPr>
              <a:lnSpc>
                <a:spcPct val="85000"/>
              </a:lnSpc>
              <a:defRPr sz="6000" cap="none" baseline="0">
                <a:solidFill>
                  <a:schemeClr val="tx1"/>
                </a:solidFill>
              </a:defRPr>
            </a:lvl1pPr>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1295400" y="5431536"/>
            <a:ext cx="9601200" cy="457200"/>
          </a:xfrm>
        </p:spPr>
        <p:txBody>
          <a:bodyPr rtlCol="0">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zh-TW" altLang="en-US" smtClean="0"/>
              <a:t>編輯母片文字樣式</a:t>
            </a:r>
          </a:p>
        </p:txBody>
      </p:sp>
      <p:cxnSp>
        <p:nvCxnSpPr>
          <p:cNvPr id="58" name="直線接點​​ 57"/>
          <p:cNvCxnSpPr/>
          <p:nvPr/>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2015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sz="half" idx="1"/>
          </p:nvPr>
        </p:nvSpPr>
        <p:spPr>
          <a:xfrm>
            <a:off x="1295400" y="1981199"/>
            <a:ext cx="4572000" cy="38100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內容預留位置 3"/>
          <p:cNvSpPr>
            <a:spLocks noGrp="1"/>
          </p:cNvSpPr>
          <p:nvPr>
            <p:ph sz="half" idx="2"/>
          </p:nvPr>
        </p:nvSpPr>
        <p:spPr>
          <a:xfrm>
            <a:off x="6324600" y="1981199"/>
            <a:ext cx="4572000" cy="38100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6" name="頁尾預留位置 5"/>
          <p:cNvSpPr>
            <a:spLocks noGrp="1"/>
          </p:cNvSpPr>
          <p:nvPr>
            <p:ph type="ftr" sz="quarter" idx="11"/>
          </p:nvPr>
        </p:nvSpPr>
        <p:spPr/>
        <p:txBody>
          <a:bodyPr rtlCol="0"/>
          <a:lstStyle/>
          <a:p>
            <a:endParaRPr lang="zh-TW" altLang="en-US"/>
          </a:p>
        </p:txBody>
      </p:sp>
      <p:sp>
        <p:nvSpPr>
          <p:cNvPr id="5" name="日期預留位置 4"/>
          <p:cNvSpPr>
            <a:spLocks noGrp="1"/>
          </p:cNvSpPr>
          <p:nvPr>
            <p:ph type="dt" sz="half" idx="10"/>
          </p:nvPr>
        </p:nvSpPr>
        <p:spPr/>
        <p:txBody>
          <a:bodyPr rtlCol="0"/>
          <a:lstStyle>
            <a:lvl1pPr>
              <a:defRPr/>
            </a:lvl1pPr>
          </a:lstStyle>
          <a:p>
            <a:fld id="{227FBF93-0967-42D8-ADB7-5A9E0F8E5C4E}" type="datetime1">
              <a:rPr lang="zh-TW" altLang="en-US" smtClean="0"/>
              <a:t>2022/3/16</a:t>
            </a:fld>
            <a:endParaRPr lang="zh-TW" altLang="en-US"/>
          </a:p>
        </p:txBody>
      </p:sp>
      <p:sp>
        <p:nvSpPr>
          <p:cNvPr id="7" name="投影片編號預留位置 6"/>
          <p:cNvSpPr>
            <a:spLocks noGrp="1"/>
          </p:cNvSpPr>
          <p:nvPr>
            <p:ph type="sldNum" sz="quarter" idx="12"/>
          </p:nvPr>
        </p:nvSpPr>
        <p:spPr/>
        <p:txBody>
          <a:bodyPr rtlCol="0"/>
          <a:lstStyle/>
          <a:p>
            <a:fld id="{FFCB0649-5415-4519-A717-0350360FD08A}" type="slidenum">
              <a:rPr lang="zh-TW" altLang="en-US" smtClean="0"/>
              <a:t>‹#›</a:t>
            </a:fld>
            <a:endParaRPr lang="zh-TW" altLang="en-US"/>
          </a:p>
        </p:txBody>
      </p:sp>
    </p:spTree>
    <p:extLst>
      <p:ext uri="{BB962C8B-B14F-4D97-AF65-F5344CB8AC3E}">
        <p14:creationId xmlns:p14="http://schemas.microsoft.com/office/powerpoint/2010/main" val="220209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1295400" y="1818322"/>
            <a:ext cx="4572000" cy="641350"/>
          </a:xfrm>
        </p:spPr>
        <p:txBody>
          <a:bodyPr rtlCol="0"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smtClean="0"/>
              <a:t>編輯母片文字樣式</a:t>
            </a:r>
          </a:p>
        </p:txBody>
      </p:sp>
      <p:sp>
        <p:nvSpPr>
          <p:cNvPr id="4" name="內容預留位置 3"/>
          <p:cNvSpPr>
            <a:spLocks noGrp="1"/>
          </p:cNvSpPr>
          <p:nvPr>
            <p:ph sz="half" idx="2"/>
          </p:nvPr>
        </p:nvSpPr>
        <p:spPr>
          <a:xfrm>
            <a:off x="1295400" y="2503713"/>
            <a:ext cx="4572000" cy="3287487"/>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文字預留位置 4"/>
          <p:cNvSpPr>
            <a:spLocks noGrp="1"/>
          </p:cNvSpPr>
          <p:nvPr>
            <p:ph type="body" sz="quarter" idx="3"/>
          </p:nvPr>
        </p:nvSpPr>
        <p:spPr>
          <a:xfrm>
            <a:off x="6324600" y="1818322"/>
            <a:ext cx="4572000" cy="641350"/>
          </a:xfrm>
        </p:spPr>
        <p:txBody>
          <a:bodyPr rtlCol="0"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smtClean="0"/>
              <a:t>編輯母片文字樣式</a:t>
            </a:r>
          </a:p>
        </p:txBody>
      </p:sp>
      <p:sp>
        <p:nvSpPr>
          <p:cNvPr id="6" name="內容預留位置 5"/>
          <p:cNvSpPr>
            <a:spLocks noGrp="1"/>
          </p:cNvSpPr>
          <p:nvPr>
            <p:ph sz="quarter" idx="4"/>
          </p:nvPr>
        </p:nvSpPr>
        <p:spPr>
          <a:xfrm>
            <a:off x="6324600" y="2503713"/>
            <a:ext cx="4572000" cy="3287487"/>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8" name="頁尾預留位置 7"/>
          <p:cNvSpPr>
            <a:spLocks noGrp="1"/>
          </p:cNvSpPr>
          <p:nvPr>
            <p:ph type="ftr" sz="quarter" idx="11"/>
          </p:nvPr>
        </p:nvSpPr>
        <p:spPr/>
        <p:txBody>
          <a:bodyPr rtlCol="0"/>
          <a:lstStyle/>
          <a:p>
            <a:endParaRPr lang="zh-TW" altLang="en-US"/>
          </a:p>
        </p:txBody>
      </p:sp>
      <p:sp>
        <p:nvSpPr>
          <p:cNvPr id="7" name="日期預留位置 6"/>
          <p:cNvSpPr>
            <a:spLocks noGrp="1"/>
          </p:cNvSpPr>
          <p:nvPr>
            <p:ph type="dt" sz="half" idx="10"/>
          </p:nvPr>
        </p:nvSpPr>
        <p:spPr/>
        <p:txBody>
          <a:bodyPr rtlCol="0"/>
          <a:lstStyle>
            <a:lvl1pPr>
              <a:defRPr/>
            </a:lvl1pPr>
          </a:lstStyle>
          <a:p>
            <a:fld id="{227FBF93-0967-42D8-ADB7-5A9E0F8E5C4E}" type="datetime1">
              <a:rPr lang="zh-TW" altLang="en-US" smtClean="0"/>
              <a:t>2022/3/16</a:t>
            </a:fld>
            <a:endParaRPr lang="zh-TW" altLang="en-US"/>
          </a:p>
        </p:txBody>
      </p:sp>
      <p:sp>
        <p:nvSpPr>
          <p:cNvPr id="9" name="投影片編號預留位置 8"/>
          <p:cNvSpPr>
            <a:spLocks noGrp="1"/>
          </p:cNvSpPr>
          <p:nvPr>
            <p:ph type="sldNum" sz="quarter" idx="12"/>
          </p:nvPr>
        </p:nvSpPr>
        <p:spPr/>
        <p:txBody>
          <a:bodyPr rtlCol="0"/>
          <a:lstStyle/>
          <a:p>
            <a:fld id="{FFCB0649-5415-4519-A717-0350360FD08A}" type="slidenum">
              <a:rPr lang="zh-TW" altLang="en-US" smtClean="0"/>
              <a:t>‹#›</a:t>
            </a:fld>
            <a:endParaRPr lang="zh-TW" altLang="en-US"/>
          </a:p>
        </p:txBody>
      </p:sp>
    </p:spTree>
    <p:extLst>
      <p:ext uri="{BB962C8B-B14F-4D97-AF65-F5344CB8AC3E}">
        <p14:creationId xmlns:p14="http://schemas.microsoft.com/office/powerpoint/2010/main" val="39489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4" name="頁尾預留位置 3"/>
          <p:cNvSpPr>
            <a:spLocks noGrp="1"/>
          </p:cNvSpPr>
          <p:nvPr>
            <p:ph type="ftr" sz="quarter" idx="11"/>
          </p:nvPr>
        </p:nvSpPr>
        <p:spPr/>
        <p:txBody>
          <a:bodyPr rtlCol="0"/>
          <a:lstStyle/>
          <a:p>
            <a:endParaRPr lang="zh-TW" altLang="en-US"/>
          </a:p>
        </p:txBody>
      </p:sp>
      <p:sp>
        <p:nvSpPr>
          <p:cNvPr id="3" name="日期預留位置 2"/>
          <p:cNvSpPr>
            <a:spLocks noGrp="1"/>
          </p:cNvSpPr>
          <p:nvPr>
            <p:ph type="dt" sz="half" idx="10"/>
          </p:nvPr>
        </p:nvSpPr>
        <p:spPr/>
        <p:txBody>
          <a:bodyPr rtlCol="0"/>
          <a:lstStyle>
            <a:lvl1pPr>
              <a:defRPr/>
            </a:lvl1pPr>
          </a:lstStyle>
          <a:p>
            <a:fld id="{C6DF2D26-7100-4931-8B74-4769B59536AC}" type="datetime1">
              <a:rPr lang="zh-TW" altLang="en-US" smtClean="0"/>
              <a:t>2022/3/16</a:t>
            </a:fld>
            <a:endParaRPr lang="zh-TW" altLang="en-US"/>
          </a:p>
        </p:txBody>
      </p:sp>
      <p:sp>
        <p:nvSpPr>
          <p:cNvPr id="5" name="投影片編號預留位置 4"/>
          <p:cNvSpPr>
            <a:spLocks noGrp="1"/>
          </p:cNvSpPr>
          <p:nvPr>
            <p:ph type="sldNum" sz="quarter" idx="12"/>
          </p:nvPr>
        </p:nvSpPr>
        <p:spPr/>
        <p:txBody>
          <a:bodyPr rtlCol="0"/>
          <a:lstStyle/>
          <a:p>
            <a:fld id="{FFCB0649-5415-4519-A717-0350360FD08A}" type="slidenum">
              <a:rPr lang="zh-TW" altLang="en-US" smtClean="0"/>
              <a:t>‹#›</a:t>
            </a:fld>
            <a:endParaRPr lang="zh-TW" altLang="en-US"/>
          </a:p>
        </p:txBody>
      </p:sp>
    </p:spTree>
    <p:extLst>
      <p:ext uri="{BB962C8B-B14F-4D97-AF65-F5344CB8AC3E}">
        <p14:creationId xmlns:p14="http://schemas.microsoft.com/office/powerpoint/2010/main" val="237699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grpSp>
        <p:nvGrpSpPr>
          <p:cNvPr id="161" name="群組 160"/>
          <p:cNvGrpSpPr/>
          <p:nvPr/>
        </p:nvGrpSpPr>
        <p:grpSpPr bwMode="hidden">
          <a:xfrm>
            <a:off x="-1" y="0"/>
            <a:ext cx="12192002" cy="6858000"/>
            <a:chOff x="-1" y="0"/>
            <a:chExt cx="12192002" cy="6858000"/>
          </a:xfrm>
        </p:grpSpPr>
        <p:cxnSp>
          <p:nvCxnSpPr>
            <p:cNvPr id="162" name="直線接點​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直線接點​​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直線接點​​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直線接點​​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直線接點​​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直線接點​​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直線接點​​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直線接點​​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直線接點​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直線接點​​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直線接點​​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直線接點​​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直線接點​​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直線接點​​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直線接點​​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直線接點​​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群組 177"/>
            <p:cNvGrpSpPr/>
            <p:nvPr/>
          </p:nvGrpSpPr>
          <p:grpSpPr bwMode="hidden">
            <a:xfrm>
              <a:off x="-1" y="0"/>
              <a:ext cx="12192001" cy="6858000"/>
              <a:chOff x="-1" y="0"/>
              <a:chExt cx="12192001" cy="6858000"/>
            </a:xfrm>
          </p:grpSpPr>
          <p:cxnSp>
            <p:nvCxnSpPr>
              <p:cNvPr id="196" name="直線接點​​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直線接點​​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直線接點​​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直線接點​​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直線接點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群組 200"/>
              <p:cNvGrpSpPr/>
              <p:nvPr/>
            </p:nvGrpSpPr>
            <p:grpSpPr bwMode="hidden">
              <a:xfrm>
                <a:off x="6327885" y="0"/>
                <a:ext cx="5864115" cy="5898673"/>
                <a:chOff x="6327885" y="0"/>
                <a:chExt cx="5864115" cy="5898673"/>
              </a:xfrm>
            </p:grpSpPr>
            <p:cxnSp>
              <p:nvCxnSpPr>
                <p:cNvPr id="207" name="直線接點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直線接點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直線接點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直線接點​​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直線接點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直線接點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直線接點​​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直線接點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直線接點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直線接點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群組 178"/>
            <p:cNvGrpSpPr/>
            <p:nvPr/>
          </p:nvGrpSpPr>
          <p:grpSpPr bwMode="hidden">
            <a:xfrm flipH="1">
              <a:off x="0" y="0"/>
              <a:ext cx="12192001" cy="6858000"/>
              <a:chOff x="-1" y="0"/>
              <a:chExt cx="12192001" cy="6858000"/>
            </a:xfrm>
          </p:grpSpPr>
          <p:cxnSp>
            <p:nvCxnSpPr>
              <p:cNvPr id="180" name="直線接點​​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直線接點​​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直線接點​​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直線接點​​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直線接點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群組 184"/>
              <p:cNvGrpSpPr/>
              <p:nvPr/>
            </p:nvGrpSpPr>
            <p:grpSpPr bwMode="hidden">
              <a:xfrm>
                <a:off x="6327885" y="0"/>
                <a:ext cx="5864115" cy="5898673"/>
                <a:chOff x="6327885" y="0"/>
                <a:chExt cx="5864115" cy="5898673"/>
              </a:xfrm>
            </p:grpSpPr>
            <p:cxnSp>
              <p:nvCxnSpPr>
                <p:cNvPr id="191" name="直線接點​​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直線接點​​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直線接點​​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直線接點​​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直線接點​​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直線接點​​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直線接點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直線接點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直線接點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直線接點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頁尾預留位置 212"/>
          <p:cNvSpPr>
            <a:spLocks noGrp="1"/>
          </p:cNvSpPr>
          <p:nvPr>
            <p:ph type="ftr" sz="quarter" idx="11"/>
          </p:nvPr>
        </p:nvSpPr>
        <p:spPr/>
        <p:txBody>
          <a:bodyPr rtlCol="0"/>
          <a:lstStyle/>
          <a:p>
            <a:endParaRPr lang="zh-TW" altLang="en-US"/>
          </a:p>
        </p:txBody>
      </p:sp>
      <p:sp>
        <p:nvSpPr>
          <p:cNvPr id="212" name="日期預留位置 211"/>
          <p:cNvSpPr>
            <a:spLocks noGrp="1"/>
          </p:cNvSpPr>
          <p:nvPr>
            <p:ph type="dt" sz="half" idx="10"/>
          </p:nvPr>
        </p:nvSpPr>
        <p:spPr/>
        <p:txBody>
          <a:bodyPr rtlCol="0"/>
          <a:lstStyle>
            <a:lvl1pPr>
              <a:defRPr/>
            </a:lvl1pPr>
          </a:lstStyle>
          <a:p>
            <a:fld id="{4B1EB6A1-9C9D-4708-8F97-27B59A29FFAD}" type="datetime1">
              <a:rPr lang="zh-TW" altLang="en-US" smtClean="0"/>
              <a:t>2022/3/16</a:t>
            </a:fld>
            <a:endParaRPr lang="zh-TW" altLang="en-US"/>
          </a:p>
        </p:txBody>
      </p:sp>
      <p:sp>
        <p:nvSpPr>
          <p:cNvPr id="214" name="投影片編號預留位置 213"/>
          <p:cNvSpPr>
            <a:spLocks noGrp="1"/>
          </p:cNvSpPr>
          <p:nvPr>
            <p:ph type="sldNum" sz="quarter" idx="12"/>
          </p:nvPr>
        </p:nvSpPr>
        <p:spPr/>
        <p:txBody>
          <a:bodyPr rtlCol="0"/>
          <a:lstStyle/>
          <a:p>
            <a:fld id="{FFCB0649-5415-4519-A717-0350360FD08A}" type="slidenum">
              <a:rPr lang="zh-TW" altLang="en-US" smtClean="0"/>
              <a:t>‹#›</a:t>
            </a:fld>
            <a:endParaRPr lang="zh-TW" altLang="en-US"/>
          </a:p>
        </p:txBody>
      </p:sp>
    </p:spTree>
    <p:extLst>
      <p:ext uri="{BB962C8B-B14F-4D97-AF65-F5344CB8AC3E}">
        <p14:creationId xmlns:p14="http://schemas.microsoft.com/office/powerpoint/2010/main" val="306691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群組 8"/>
          <p:cNvGrpSpPr/>
          <p:nvPr/>
        </p:nvGrpSpPr>
        <p:grpSpPr bwMode="hidden">
          <a:xfrm>
            <a:off x="-1" y="0"/>
            <a:ext cx="12192002" cy="6858000"/>
            <a:chOff x="-1" y="0"/>
            <a:chExt cx="12192002" cy="6858000"/>
          </a:xfrm>
        </p:grpSpPr>
        <p:cxnSp>
          <p:nvCxnSpPr>
            <p:cNvPr id="10" name="直線接點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群組 25"/>
            <p:cNvGrpSpPr/>
            <p:nvPr/>
          </p:nvGrpSpPr>
          <p:grpSpPr bwMode="hidden">
            <a:xfrm>
              <a:off x="-1" y="0"/>
              <a:ext cx="12192001" cy="6858000"/>
              <a:chOff x="-1" y="0"/>
              <a:chExt cx="12192001" cy="6858000"/>
            </a:xfrm>
          </p:grpSpPr>
          <p:cxnSp>
            <p:nvCxnSpPr>
              <p:cNvPr id="44" name="直線接點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群組 48"/>
              <p:cNvGrpSpPr/>
              <p:nvPr/>
            </p:nvGrpSpPr>
            <p:grpSpPr bwMode="hidden">
              <a:xfrm>
                <a:off x="6327885" y="0"/>
                <a:ext cx="5864115" cy="5898673"/>
                <a:chOff x="6327885" y="0"/>
                <a:chExt cx="5864115" cy="5898673"/>
              </a:xfrm>
            </p:grpSpPr>
            <p:cxnSp>
              <p:nvCxnSpPr>
                <p:cNvPr id="55" name="直線接點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直線接點​​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群組 26"/>
            <p:cNvGrpSpPr/>
            <p:nvPr/>
          </p:nvGrpSpPr>
          <p:grpSpPr bwMode="hidden">
            <a:xfrm flipH="1">
              <a:off x="0" y="0"/>
              <a:ext cx="12192001" cy="6858000"/>
              <a:chOff x="-1" y="0"/>
              <a:chExt cx="12192001" cy="6858000"/>
            </a:xfrm>
          </p:grpSpPr>
          <p:cxnSp>
            <p:nvCxnSpPr>
              <p:cNvPr id="28" name="直線接點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bwMode="hidden">
              <a:xfrm>
                <a:off x="6327885" y="0"/>
                <a:ext cx="5864115" cy="5898673"/>
                <a:chOff x="6327885" y="0"/>
                <a:chExt cx="5864115" cy="5898673"/>
              </a:xfrm>
            </p:grpSpPr>
            <p:cxnSp>
              <p:nvCxnSpPr>
                <p:cNvPr id="39" name="直線接點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直線接點​​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矩形 6"/>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p:nvPr>
        </p:nvSpPr>
        <p:spPr>
          <a:xfrm>
            <a:off x="7913152" y="571500"/>
            <a:ext cx="3657600" cy="2197100"/>
          </a:xfrm>
        </p:spPr>
        <p:txBody>
          <a:bodyPr rtlCol="0" anchor="b">
            <a:normAutofit/>
          </a:bodyPr>
          <a:lstStyle>
            <a:lvl1pPr>
              <a:defRPr sz="2600">
                <a:solidFill>
                  <a:schemeClr val="bg1"/>
                </a:solidFill>
              </a:defRPr>
            </a:lvl1pPr>
          </a:lstStyle>
          <a:p>
            <a:pPr rtl="0"/>
            <a:r>
              <a:rPr lang="zh-TW" altLang="en-US" smtClean="0"/>
              <a:t>按一下以編輯母片標題樣式</a:t>
            </a:r>
            <a:endParaRPr lang="zh-TW" altLang="en-US" dirty="0"/>
          </a:p>
        </p:txBody>
      </p:sp>
      <p:sp>
        <p:nvSpPr>
          <p:cNvPr id="3" name="內容預留位置 2"/>
          <p:cNvSpPr>
            <a:spLocks noGrp="1"/>
          </p:cNvSpPr>
          <p:nvPr>
            <p:ph idx="1"/>
          </p:nvPr>
        </p:nvSpPr>
        <p:spPr>
          <a:xfrm>
            <a:off x="543197" y="571500"/>
            <a:ext cx="6217920" cy="57150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文字預留位置 3"/>
          <p:cNvSpPr>
            <a:spLocks noGrp="1"/>
          </p:cNvSpPr>
          <p:nvPr>
            <p:ph type="body" sz="half" idx="2"/>
          </p:nvPr>
        </p:nvSpPr>
        <p:spPr>
          <a:xfrm>
            <a:off x="7913152" y="2995012"/>
            <a:ext cx="3657600" cy="2285950"/>
          </a:xfrm>
        </p:spPr>
        <p:txBody>
          <a:bodyPr rtlCol="0">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smtClean="0"/>
              <a:t>編輯母片文字樣式</a:t>
            </a:r>
          </a:p>
        </p:txBody>
      </p:sp>
      <p:cxnSp>
        <p:nvCxnSpPr>
          <p:cNvPr id="60" name="直線接點 59"/>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頁尾預留位置 5"/>
          <p:cNvSpPr>
            <a:spLocks noGrp="1"/>
          </p:cNvSpPr>
          <p:nvPr>
            <p:ph type="ftr" sz="quarter" idx="11"/>
          </p:nvPr>
        </p:nvSpPr>
        <p:spPr/>
        <p:txBody>
          <a:bodyPr rtlCol="0"/>
          <a:lstStyle/>
          <a:p>
            <a:endParaRPr lang="zh-TW" altLang="en-US"/>
          </a:p>
        </p:txBody>
      </p:sp>
      <p:sp>
        <p:nvSpPr>
          <p:cNvPr id="5" name="日期預留位置 4"/>
          <p:cNvSpPr>
            <a:spLocks noGrp="1"/>
          </p:cNvSpPr>
          <p:nvPr>
            <p:ph type="dt" sz="half" idx="10"/>
          </p:nvPr>
        </p:nvSpPr>
        <p:spPr/>
        <p:txBody>
          <a:bodyPr rtlCol="0"/>
          <a:lstStyle>
            <a:lvl1pPr>
              <a:defRPr>
                <a:solidFill>
                  <a:schemeClr val="bg1"/>
                </a:solidFill>
              </a:defRPr>
            </a:lvl1pPr>
          </a:lstStyle>
          <a:p>
            <a:fld id="{D1E78EE1-53AB-4F2F-97DF-256F54D23CE4}" type="datetime1">
              <a:rPr lang="zh-TW" altLang="en-US" smtClean="0"/>
              <a:t>2022/3/16</a:t>
            </a:fld>
            <a:endParaRPr lang="zh-TW" altLang="en-US"/>
          </a:p>
        </p:txBody>
      </p:sp>
      <p:sp>
        <p:nvSpPr>
          <p:cNvPr id="8" name="投影片編號預留位置 7"/>
          <p:cNvSpPr>
            <a:spLocks noGrp="1"/>
          </p:cNvSpPr>
          <p:nvPr>
            <p:ph type="sldNum" sz="quarter" idx="12"/>
          </p:nvPr>
        </p:nvSpPr>
        <p:spPr/>
        <p:txBody>
          <a:bodyPr rtlCol="0"/>
          <a:lstStyle>
            <a:lvl1pPr>
              <a:defRPr>
                <a:solidFill>
                  <a:schemeClr val="bg1"/>
                </a:solidFill>
              </a:defRPr>
            </a:lvl1pPr>
          </a:lstStyle>
          <a:p>
            <a:fld id="{FFCB0649-5415-4519-A717-0350360FD08A}" type="slidenum">
              <a:rPr lang="zh-TW" altLang="en-US" smtClean="0"/>
              <a:t>‹#›</a:t>
            </a:fld>
            <a:endParaRPr lang="zh-TW" altLang="en-US"/>
          </a:p>
        </p:txBody>
      </p:sp>
    </p:spTree>
    <p:extLst>
      <p:ext uri="{BB962C8B-B14F-4D97-AF65-F5344CB8AC3E}">
        <p14:creationId xmlns:p14="http://schemas.microsoft.com/office/powerpoint/2010/main" val="35340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群組 7"/>
          <p:cNvGrpSpPr/>
          <p:nvPr/>
        </p:nvGrpSpPr>
        <p:grpSpPr bwMode="hidden">
          <a:xfrm>
            <a:off x="-1" y="0"/>
            <a:ext cx="12192002" cy="6858000"/>
            <a:chOff x="-1" y="0"/>
            <a:chExt cx="12192002" cy="6858000"/>
          </a:xfrm>
        </p:grpSpPr>
        <p:cxnSp>
          <p:nvCxnSpPr>
            <p:cNvPr id="9" name="直線接點​​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群組 24"/>
            <p:cNvGrpSpPr/>
            <p:nvPr/>
          </p:nvGrpSpPr>
          <p:grpSpPr bwMode="hidden">
            <a:xfrm>
              <a:off x="-1" y="0"/>
              <a:ext cx="12192001" cy="6858000"/>
              <a:chOff x="-1" y="0"/>
              <a:chExt cx="12192001" cy="6858000"/>
            </a:xfrm>
          </p:grpSpPr>
          <p:cxnSp>
            <p:nvCxnSpPr>
              <p:cNvPr id="43" name="直線接點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群組 47"/>
              <p:cNvGrpSpPr/>
              <p:nvPr/>
            </p:nvGrpSpPr>
            <p:grpSpPr bwMode="hidden">
              <a:xfrm>
                <a:off x="6327885" y="0"/>
                <a:ext cx="5864115" cy="5898673"/>
                <a:chOff x="6327885" y="0"/>
                <a:chExt cx="5864115" cy="5898673"/>
              </a:xfrm>
            </p:grpSpPr>
            <p:cxnSp>
              <p:nvCxnSpPr>
                <p:cNvPr id="54" name="直線接點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直線接點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群組 25"/>
            <p:cNvGrpSpPr/>
            <p:nvPr/>
          </p:nvGrpSpPr>
          <p:grpSpPr bwMode="hidden">
            <a:xfrm flipH="1">
              <a:off x="0" y="0"/>
              <a:ext cx="12192001" cy="6858000"/>
              <a:chOff x="-1" y="0"/>
              <a:chExt cx="12192001" cy="6858000"/>
            </a:xfrm>
          </p:grpSpPr>
          <p:cxnSp>
            <p:nvCxnSpPr>
              <p:cNvPr id="27" name="直線接點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群組 31"/>
              <p:cNvGrpSpPr/>
              <p:nvPr/>
            </p:nvGrpSpPr>
            <p:grpSpPr bwMode="hidden">
              <a:xfrm>
                <a:off x="6327885" y="0"/>
                <a:ext cx="5864115" cy="5898673"/>
                <a:chOff x="6327885" y="0"/>
                <a:chExt cx="5864115" cy="5898673"/>
              </a:xfrm>
            </p:grpSpPr>
            <p:cxnSp>
              <p:nvCxnSpPr>
                <p:cNvPr id="38" name="直線接點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直線接點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矩形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endParaRPr>
          </a:p>
        </p:txBody>
      </p:sp>
      <p:cxnSp>
        <p:nvCxnSpPr>
          <p:cNvPr id="59" name="直線接點​​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a:xfrm>
            <a:off x="7909560" y="576072"/>
            <a:ext cx="3657600" cy="2194560"/>
          </a:xfrm>
        </p:spPr>
        <p:txBody>
          <a:bodyPr rtlCol="0" anchor="b">
            <a:normAutofit/>
          </a:bodyPr>
          <a:lstStyle>
            <a:lvl1pPr>
              <a:defRPr sz="2600">
                <a:solidFill>
                  <a:schemeClr val="bg1"/>
                </a:solidFill>
              </a:defRPr>
            </a:lvl1pPr>
          </a:lstStyle>
          <a:p>
            <a:pPr rtl="0"/>
            <a:r>
              <a:rPr lang="zh-TW" altLang="en-US" smtClean="0"/>
              <a:t>按一下以編輯母片標題樣式</a:t>
            </a:r>
            <a:endParaRPr lang="zh-TW" altLang="en-US" dirty="0"/>
          </a:p>
        </p:txBody>
      </p:sp>
      <p:sp>
        <p:nvSpPr>
          <p:cNvPr id="3" name="圖片預留位置 2" descr="要新增影像的空白預留位置。按一下預留位置，然後選取您要新增的影像。"/>
          <p:cNvSpPr>
            <a:spLocks noGrp="1"/>
          </p:cNvSpPr>
          <p:nvPr>
            <p:ph type="pic" idx="1"/>
          </p:nvPr>
        </p:nvSpPr>
        <p:spPr>
          <a:xfrm>
            <a:off x="4412" y="-159"/>
            <a:ext cx="7315200" cy="6858000"/>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TW" altLang="en-US" smtClean="0"/>
              <a:t>按一下圖示以新增圖片</a:t>
            </a:r>
            <a:endParaRPr lang="zh-TW" altLang="en-US" dirty="0"/>
          </a:p>
        </p:txBody>
      </p:sp>
      <p:sp>
        <p:nvSpPr>
          <p:cNvPr id="4" name="文字預留位置 3"/>
          <p:cNvSpPr>
            <a:spLocks noGrp="1"/>
          </p:cNvSpPr>
          <p:nvPr>
            <p:ph type="body" sz="half" idx="2"/>
          </p:nvPr>
        </p:nvSpPr>
        <p:spPr>
          <a:xfrm>
            <a:off x="7909560" y="2999232"/>
            <a:ext cx="3657600" cy="2286000"/>
          </a:xfrm>
        </p:spPr>
        <p:txBody>
          <a:bodyPr rtlCol="0"/>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smtClean="0"/>
              <a:t>編輯母片文字樣式</a:t>
            </a:r>
          </a:p>
        </p:txBody>
      </p:sp>
    </p:spTree>
    <p:extLst>
      <p:ext uri="{BB962C8B-B14F-4D97-AF65-F5344CB8AC3E}">
        <p14:creationId xmlns:p14="http://schemas.microsoft.com/office/powerpoint/2010/main" val="188138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群組 95"/>
          <p:cNvGrpSpPr/>
          <p:nvPr/>
        </p:nvGrpSpPr>
        <p:grpSpPr bwMode="hidden">
          <a:xfrm>
            <a:off x="-1" y="-195943"/>
            <a:ext cx="12192002" cy="6858000"/>
            <a:chOff x="-1" y="0"/>
            <a:chExt cx="12192002" cy="6858000"/>
          </a:xfrm>
        </p:grpSpPr>
        <p:cxnSp>
          <p:nvCxnSpPr>
            <p:cNvPr id="97" name="直線接點​​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直線接點​​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直線接點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直線接點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直線接點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直線接點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直線接點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直線接點​​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直線接點​​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直線接點​​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直線接點​​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直線接點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直線接點​​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直線接點​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直線接點​​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群組 112"/>
            <p:cNvGrpSpPr/>
            <p:nvPr/>
          </p:nvGrpSpPr>
          <p:grpSpPr bwMode="hidden">
            <a:xfrm>
              <a:off x="-1" y="0"/>
              <a:ext cx="12192001" cy="6858000"/>
              <a:chOff x="-1" y="0"/>
              <a:chExt cx="12192001" cy="6858000"/>
            </a:xfrm>
          </p:grpSpPr>
          <p:cxnSp>
            <p:nvCxnSpPr>
              <p:cNvPr id="131" name="直線接點​​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直線接點​​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直線接點​​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直線接點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直線接點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群組 135"/>
              <p:cNvGrpSpPr/>
              <p:nvPr/>
            </p:nvGrpSpPr>
            <p:grpSpPr bwMode="hidden">
              <a:xfrm>
                <a:off x="6327885" y="0"/>
                <a:ext cx="5864115" cy="5898673"/>
                <a:chOff x="6327885" y="0"/>
                <a:chExt cx="5864115" cy="5898673"/>
              </a:xfrm>
            </p:grpSpPr>
            <p:cxnSp>
              <p:nvCxnSpPr>
                <p:cNvPr id="142" name="直線接點​​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直線接點​​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直線接點​​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直線接點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直線接點​​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直線接點​​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直線接點​​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直線接點​​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直線接點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直線接點​​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群組 113"/>
            <p:cNvGrpSpPr/>
            <p:nvPr/>
          </p:nvGrpSpPr>
          <p:grpSpPr bwMode="hidden">
            <a:xfrm flipH="1">
              <a:off x="0" y="0"/>
              <a:ext cx="12192001" cy="6858000"/>
              <a:chOff x="-1" y="0"/>
              <a:chExt cx="12192001" cy="6858000"/>
            </a:xfrm>
          </p:grpSpPr>
          <p:cxnSp>
            <p:nvCxnSpPr>
              <p:cNvPr id="115" name="直線接點​​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直線接點​​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直線接點​​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直線接點​​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直線接點​​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群組 119"/>
              <p:cNvGrpSpPr/>
              <p:nvPr/>
            </p:nvGrpSpPr>
            <p:grpSpPr bwMode="hidden">
              <a:xfrm>
                <a:off x="6327885" y="0"/>
                <a:ext cx="5864115" cy="5898673"/>
                <a:chOff x="6327885" y="0"/>
                <a:chExt cx="5864115" cy="5898673"/>
              </a:xfrm>
            </p:grpSpPr>
            <p:cxnSp>
              <p:nvCxnSpPr>
                <p:cNvPr id="126" name="直線接點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直線接點​​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直線接點​​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直線接點​​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直線接點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直線接點​​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直線接點​​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直線接點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直線接點​​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直線接點​​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標題預留位置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pPr rtl="0"/>
            <a:r>
              <a:rPr lang="zh-TW" altLang="en-US" dirty="0" smtClean="0"/>
              <a:t>按一下以編輯母片標題樣式</a:t>
            </a:r>
            <a:endParaRPr lang="zh-TW" altLang="en-US" dirty="0"/>
          </a:p>
        </p:txBody>
      </p:sp>
      <p:sp>
        <p:nvSpPr>
          <p:cNvPr id="3" name="文字預留位置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rtl="0"/>
            <a:r>
              <a:rPr lang="zh-TW" altLang="en-US" dirty="0" smtClean="0"/>
              <a:t>按一下以編輯母片文字樣式</a:t>
            </a:r>
          </a:p>
          <a:p>
            <a:pPr lvl="1" rtl="0"/>
            <a:r>
              <a:rPr lang="zh-TW" altLang="en-US" dirty="0" smtClean="0"/>
              <a:t>第二層</a:t>
            </a:r>
          </a:p>
          <a:p>
            <a:pPr lvl="2" rtl="0"/>
            <a:r>
              <a:rPr lang="zh-TW" altLang="en-US" dirty="0" smtClean="0"/>
              <a:t>第三層</a:t>
            </a:r>
          </a:p>
          <a:p>
            <a:pPr lvl="3" rtl="0"/>
            <a:r>
              <a:rPr lang="zh-TW" altLang="en-US" dirty="0" smtClean="0"/>
              <a:t>第四層</a:t>
            </a:r>
          </a:p>
          <a:p>
            <a:pPr lvl="4" rtl="0"/>
            <a:r>
              <a:rPr lang="zh-TW" altLang="en-US" dirty="0" smtClean="0"/>
              <a:t>第五層</a:t>
            </a:r>
            <a:endParaRPr lang="zh-TW" altLang="en-US" dirty="0"/>
          </a:p>
        </p:txBody>
      </p:sp>
      <p:cxnSp>
        <p:nvCxnSpPr>
          <p:cNvPr id="148" name="直線接點​​ 147"/>
          <p:cNvCxnSpPr/>
          <p:nvPr/>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頁尾預留位置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latin typeface="Microsoft JhengHei UI" panose="020B0604030504040204" pitchFamily="34" charset="-120"/>
                <a:ea typeface="Microsoft JhengHei UI" panose="020B0604030504040204" pitchFamily="34" charset="-120"/>
              </a:defRPr>
            </a:lvl1pPr>
          </a:lstStyle>
          <a:p>
            <a:endParaRPr lang="zh-TW" altLang="en-US"/>
          </a:p>
        </p:txBody>
      </p:sp>
      <p:sp>
        <p:nvSpPr>
          <p:cNvPr id="4" name="日期預留位置 3"/>
          <p:cNvSpPr>
            <a:spLocks noGrp="1"/>
          </p:cNvSpPr>
          <p:nvPr>
            <p:ph type="dt" sz="half" idx="2"/>
          </p:nvPr>
        </p:nvSpPr>
        <p:spPr>
          <a:xfrm>
            <a:off x="8992717" y="6289679"/>
            <a:ext cx="1267271" cy="222436"/>
          </a:xfrm>
          <a:prstGeom prst="rect">
            <a:avLst/>
          </a:prstGeom>
        </p:spPr>
        <p:txBody>
          <a:bodyPr vert="horz" lIns="91440" tIns="45720" rIns="91440" bIns="45720" rtlCol="0" anchor="ctr"/>
          <a:lstStyle>
            <a:lvl1pPr algn="r">
              <a:defRPr sz="1100">
                <a:solidFill>
                  <a:schemeClr val="tx1">
                    <a:lumMod val="90000"/>
                    <a:lumOff val="10000"/>
                  </a:schemeClr>
                </a:solidFill>
                <a:latin typeface="Microsoft JhengHei UI" panose="020B0604030504040204" pitchFamily="34" charset="-120"/>
                <a:ea typeface="Microsoft JhengHei UI" panose="020B0604030504040204" pitchFamily="34" charset="-120"/>
              </a:defRPr>
            </a:lvl1pPr>
          </a:lstStyle>
          <a:p>
            <a:fld id="{227FBF93-0967-42D8-ADB7-5A9E0F8E5C4E}" type="datetime1">
              <a:rPr lang="zh-TW" altLang="en-US" smtClean="0"/>
              <a:t>2022/3/16</a:t>
            </a:fld>
            <a:endParaRPr lang="zh-TW" altLang="en-US"/>
          </a:p>
        </p:txBody>
      </p:sp>
      <p:sp>
        <p:nvSpPr>
          <p:cNvPr id="6" name="投影片編號預留位置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latin typeface="Microsoft JhengHei UI" panose="020B0604030504040204" pitchFamily="34" charset="-120"/>
                <a:ea typeface="Microsoft JhengHei UI" panose="020B0604030504040204" pitchFamily="34" charset="-120"/>
              </a:defRPr>
            </a:lvl1pPr>
          </a:lstStyle>
          <a:p>
            <a:fld id="{FFCB0649-5415-4519-A717-0350360FD08A}" type="slidenum">
              <a:rPr lang="zh-TW" altLang="en-US" smtClean="0"/>
              <a:t>‹#›</a:t>
            </a:fld>
            <a:endParaRPr lang="zh-TW" altLang="en-US"/>
          </a:p>
        </p:txBody>
      </p:sp>
    </p:spTree>
    <p:extLst>
      <p:ext uri="{BB962C8B-B14F-4D97-AF65-F5344CB8AC3E}">
        <p14:creationId xmlns:p14="http://schemas.microsoft.com/office/powerpoint/2010/main" val="35709883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icrosoft JhengHei UI" panose="020B0604030504040204" pitchFamily="34" charset="-120"/>
          <a:ea typeface="Microsoft JhengHei UI" panose="020B0604030504040204" pitchFamily="34" charset="-120"/>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tlo@nfu.edu.tw"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ctrTitle"/>
          </p:nvPr>
        </p:nvSpPr>
        <p:spPr/>
        <p:txBody>
          <a:bodyPr anchorCtr="1">
            <a:normAutofit/>
          </a:bodyPr>
          <a:lstStyle/>
          <a:p>
            <a:pPr lvl="0" algn="ctr"/>
            <a:r>
              <a:rPr lang="zh-TW" altLang="en-US" sz="7200" dirty="0" smtClean="0">
                <a:latin typeface="微軟正黑體" pitchFamily="34"/>
                <a:ea typeface="微軟正黑體" pitchFamily="34"/>
              </a:rPr>
              <a:t>專利申請補助流程</a:t>
            </a:r>
            <a:r>
              <a:rPr lang="en-US" altLang="zh-TW" sz="7200" dirty="0" smtClean="0">
                <a:latin typeface="微軟正黑體" pitchFamily="34"/>
                <a:ea typeface="微軟正黑體" pitchFamily="34"/>
              </a:rPr>
              <a:t/>
            </a:r>
            <a:br>
              <a:rPr lang="en-US" altLang="zh-TW" sz="7200" dirty="0" smtClean="0">
                <a:latin typeface="微軟正黑體" pitchFamily="34"/>
                <a:ea typeface="微軟正黑體" pitchFamily="34"/>
              </a:rPr>
            </a:br>
            <a:r>
              <a:rPr lang="zh-TW" altLang="en-US" sz="7200" dirty="0" smtClean="0">
                <a:latin typeface="微軟正黑體" pitchFamily="34"/>
                <a:ea typeface="微軟正黑體" pitchFamily="34"/>
              </a:rPr>
              <a:t>暨技轉流程</a:t>
            </a:r>
            <a:r>
              <a:rPr lang="zh-TW" sz="7200" b="1" dirty="0" smtClean="0">
                <a:latin typeface="微軟正黑體" pitchFamily="34"/>
                <a:ea typeface="微軟正黑體" pitchFamily="34"/>
              </a:rPr>
              <a:t>說明</a:t>
            </a:r>
            <a:r>
              <a:rPr lang="zh-TW" sz="7200" b="1" dirty="0">
                <a:latin typeface="微軟正黑體" pitchFamily="34"/>
                <a:ea typeface="微軟正黑體" pitchFamily="34"/>
              </a:rPr>
              <a:t>會</a:t>
            </a:r>
          </a:p>
        </p:txBody>
      </p:sp>
      <p:sp>
        <p:nvSpPr>
          <p:cNvPr id="3" name="副標題 2"/>
          <p:cNvSpPr txBox="1">
            <a:spLocks noGrp="1"/>
          </p:cNvSpPr>
          <p:nvPr>
            <p:ph type="subTitle" idx="1"/>
          </p:nvPr>
        </p:nvSpPr>
        <p:spPr/>
        <p:txBody>
          <a:bodyPr/>
          <a:lstStyle/>
          <a:p>
            <a:pPr lvl="0" algn="r"/>
            <a:r>
              <a:rPr lang="en-US" dirty="0" smtClean="0">
                <a:latin typeface="微軟正黑體" pitchFamily="34"/>
                <a:ea typeface="微軟正黑體" pitchFamily="34"/>
              </a:rPr>
              <a:t>11</a:t>
            </a:r>
            <a:r>
              <a:rPr lang="en-US" altLang="zh-TW" dirty="0" smtClean="0">
                <a:latin typeface="微軟正黑體" pitchFamily="34"/>
                <a:ea typeface="微軟正黑體" pitchFamily="34"/>
              </a:rPr>
              <a:t>1</a:t>
            </a:r>
            <a:r>
              <a:rPr lang="zh-TW" dirty="0" smtClean="0">
                <a:latin typeface="微軟正黑體" pitchFamily="34"/>
                <a:ea typeface="微軟正黑體" pitchFamily="34"/>
              </a:rPr>
              <a:t>年</a:t>
            </a:r>
            <a:r>
              <a:rPr lang="en-US" altLang="zh-TW" dirty="0" smtClean="0">
                <a:latin typeface="微軟正黑體" pitchFamily="34"/>
                <a:ea typeface="微軟正黑體" pitchFamily="34"/>
              </a:rPr>
              <a:t>03</a:t>
            </a:r>
            <a:r>
              <a:rPr lang="zh-TW" dirty="0" smtClean="0">
                <a:latin typeface="微軟正黑體" pitchFamily="34"/>
                <a:ea typeface="微軟正黑體" pitchFamily="34"/>
              </a:rPr>
              <a:t>月</a:t>
            </a:r>
            <a:r>
              <a:rPr lang="en-US" altLang="zh-TW" dirty="0" smtClean="0">
                <a:latin typeface="微軟正黑體" pitchFamily="34"/>
                <a:ea typeface="微軟正黑體" pitchFamily="34"/>
              </a:rPr>
              <a:t>16</a:t>
            </a:r>
            <a:r>
              <a:rPr lang="zh-TW" dirty="0" smtClean="0">
                <a:latin typeface="微軟正黑體" pitchFamily="34"/>
                <a:ea typeface="微軟正黑體" pitchFamily="34"/>
              </a:rPr>
              <a:t>日</a:t>
            </a:r>
            <a:endParaRPr lang="en-US" dirty="0">
              <a:latin typeface="微軟正黑體" pitchFamily="34"/>
              <a:ea typeface="微軟正黑體" pitchFamily="34"/>
            </a:endParaRPr>
          </a:p>
        </p:txBody>
      </p:sp>
    </p:spTree>
    <p:extLst>
      <p:ext uri="{BB962C8B-B14F-4D97-AF65-F5344CB8AC3E}">
        <p14:creationId xmlns:p14="http://schemas.microsoft.com/office/powerpoint/2010/main" val="246304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normAutofit/>
          </a:bodyPr>
          <a:lstStyle/>
          <a:p>
            <a:pPr algn="ctr"/>
            <a:r>
              <a:rPr lang="en-US" altLang="zh-TW" sz="4800" dirty="0"/>
              <a:t>111</a:t>
            </a:r>
            <a:r>
              <a:rPr lang="zh-TW" altLang="en-US" sz="4800" dirty="0"/>
              <a:t>年度專利時程表</a:t>
            </a:r>
          </a:p>
        </p:txBody>
      </p:sp>
      <p:sp>
        <p:nvSpPr>
          <p:cNvPr id="4" name="投影片編號版面配置區 3"/>
          <p:cNvSpPr>
            <a:spLocks noGrp="1"/>
          </p:cNvSpPr>
          <p:nvPr>
            <p:ph type="sldNum" sz="quarter" idx="12"/>
          </p:nvPr>
        </p:nvSpPr>
        <p:spPr/>
        <p:txBody>
          <a:bodyPr/>
          <a:lstStyle/>
          <a:p>
            <a:fld id="{FFCB0649-5415-4519-A717-0350360FD08A}" type="slidenum">
              <a:rPr lang="zh-TW" altLang="en-US" smtClean="0"/>
              <a:t>10</a:t>
            </a:fld>
            <a:endParaRPr lang="zh-TW" altLang="en-US"/>
          </a:p>
        </p:txBody>
      </p:sp>
      <p:sp>
        <p:nvSpPr>
          <p:cNvPr id="5" name="圓角矩形 4"/>
          <p:cNvSpPr/>
          <p:nvPr/>
        </p:nvSpPr>
        <p:spPr>
          <a:xfrm>
            <a:off x="11170130" y="2465509"/>
            <a:ext cx="628208" cy="3499733"/>
          </a:xfrm>
          <a:prstGeom prst="roundRect">
            <a:avLst>
              <a:gd name="adj" fmla="val 50000"/>
            </a:avLst>
          </a:prstGeom>
          <a:solidFill>
            <a:schemeClr val="accent6">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a:solidFill>
                  <a:srgbClr val="262626"/>
                </a:solidFill>
                <a:latin typeface="Open Sans" panose="020B0606030504020204" pitchFamily="34" charset="0"/>
                <a:ea typeface="Open Sans" panose="020B0606030504020204" pitchFamily="34" charset="0"/>
                <a:cs typeface="Open Sans" panose="020B0606030504020204" pitchFamily="34" charset="0"/>
              </a:rPr>
              <a:t>發票最後開立日及繳交</a:t>
            </a:r>
            <a:r>
              <a:rPr lang="zh-TW" altLang="en-US" b="1" dirty="0" smtClean="0">
                <a:solidFill>
                  <a:srgbClr val="262626"/>
                </a:solidFill>
                <a:latin typeface="Open Sans" panose="020B0606030504020204" pitchFamily="34" charset="0"/>
                <a:ea typeface="Open Sans" panose="020B0606030504020204" pitchFamily="34" charset="0"/>
                <a:cs typeface="Open Sans" panose="020B0606030504020204" pitchFamily="34" charset="0"/>
              </a:rPr>
              <a:t>日</a:t>
            </a:r>
            <a:endParaRPr lang="zh-TW" altLang="en-US" dirty="0"/>
          </a:p>
        </p:txBody>
      </p:sp>
      <p:sp>
        <p:nvSpPr>
          <p:cNvPr id="12" name="Rectangle 5"/>
          <p:cNvSpPr>
            <a:spLocks noChangeArrowheads="1"/>
          </p:cNvSpPr>
          <p:nvPr/>
        </p:nvSpPr>
        <p:spPr bwMode="auto">
          <a:xfrm>
            <a:off x="0" y="1700471"/>
            <a:ext cx="12192000" cy="487363"/>
          </a:xfrm>
          <a:prstGeom prst="rect">
            <a:avLst/>
          </a:prstGeom>
          <a:solidFill>
            <a:sysClr val="window" lastClr="FFFFFF">
              <a:lumMod val="8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9"/>
          <p:cNvSpPr/>
          <p:nvPr/>
        </p:nvSpPr>
        <p:spPr bwMode="auto">
          <a:xfrm>
            <a:off x="4871288" y="1700272"/>
            <a:ext cx="1126896" cy="481011"/>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4"/>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TW" sz="2400" b="0" i="0" u="none" strike="noStrike" kern="0" cap="none" spc="0" normalizeH="0" baseline="0" noProof="0" dirty="0" smtClean="0">
                <a:ln>
                  <a:noFill/>
                </a:ln>
                <a:solidFill>
                  <a:schemeClr val="bg1"/>
                </a:solidFill>
                <a:effectLst/>
                <a:uLnTx/>
                <a:uFillTx/>
                <a:latin typeface="Noto Sans CJK TC Medium" panose="020B0600000000000000" pitchFamily="34" charset="-120"/>
                <a:ea typeface="Noto Sans CJK TC Medium" panose="020B0600000000000000" pitchFamily="34" charset="-120"/>
              </a:rPr>
              <a:t>5</a:t>
            </a:r>
            <a:r>
              <a:rPr kumimoji="0" lang="zh-TW" altLang="en-US" sz="2400" b="0" i="0" u="none" strike="noStrike" kern="0" cap="none" spc="0" normalizeH="0" baseline="0" noProof="0" dirty="0" smtClean="0">
                <a:ln>
                  <a:noFill/>
                </a:ln>
                <a:solidFill>
                  <a:schemeClr val="bg1"/>
                </a:solidFill>
                <a:effectLst/>
                <a:uLnTx/>
                <a:uFillTx/>
                <a:latin typeface="Noto Sans CJK TC Medium" panose="020B0600000000000000" pitchFamily="34" charset="-120"/>
                <a:ea typeface="Noto Sans CJK TC Medium" panose="020B0600000000000000" pitchFamily="34" charset="-120"/>
              </a:rPr>
              <a:t>月</a:t>
            </a:r>
            <a:endParaRPr kumimoji="0" lang="en-IN" sz="2400" b="0" i="0" u="none" strike="noStrike" kern="0" cap="none" spc="0" normalizeH="0" baseline="0" noProof="0" dirty="0">
              <a:ln>
                <a:noFill/>
              </a:ln>
              <a:solidFill>
                <a:schemeClr val="bg1"/>
              </a:solidFill>
              <a:effectLst/>
              <a:uLnTx/>
              <a:uFillTx/>
              <a:latin typeface="Noto Sans CJK TC Medium" panose="020B0600000000000000" pitchFamily="34" charset="-120"/>
              <a:ea typeface="Noto Sans CJK TC Medium" panose="020B0600000000000000" pitchFamily="34" charset="-120"/>
            </a:endParaRPr>
          </a:p>
        </p:txBody>
      </p:sp>
      <p:sp>
        <p:nvSpPr>
          <p:cNvPr id="14" name="Freeform 7"/>
          <p:cNvSpPr/>
          <p:nvPr/>
        </p:nvSpPr>
        <p:spPr bwMode="auto">
          <a:xfrm>
            <a:off x="7175453" y="1706624"/>
            <a:ext cx="1126896" cy="481011"/>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2"/>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TW" sz="2400" b="0" i="0" u="none" strike="noStrike" kern="0" cap="none" spc="0" normalizeH="0" baseline="0" noProof="0" dirty="0" smtClean="0">
                <a:ln>
                  <a:noFill/>
                </a:ln>
                <a:solidFill>
                  <a:schemeClr val="bg1"/>
                </a:solidFill>
                <a:effectLst/>
                <a:uLnTx/>
                <a:uFillTx/>
                <a:latin typeface="Noto Sans CJK TC Medium" panose="020B0600000000000000" pitchFamily="34" charset="-120"/>
                <a:ea typeface="Noto Sans CJK TC Medium" panose="020B0600000000000000" pitchFamily="34" charset="-120"/>
              </a:rPr>
              <a:t>8</a:t>
            </a:r>
            <a:r>
              <a:rPr kumimoji="0" lang="zh-TW" altLang="en-US" sz="2400" b="0" i="0" u="none" strike="noStrike" kern="0" cap="none" spc="0" normalizeH="0" baseline="0" noProof="0" dirty="0" smtClean="0">
                <a:ln>
                  <a:noFill/>
                </a:ln>
                <a:solidFill>
                  <a:schemeClr val="bg1"/>
                </a:solidFill>
                <a:effectLst/>
                <a:uLnTx/>
                <a:uFillTx/>
                <a:latin typeface="Noto Sans CJK TC Medium" panose="020B0600000000000000" pitchFamily="34" charset="-120"/>
                <a:ea typeface="Noto Sans CJK TC Medium" panose="020B0600000000000000" pitchFamily="34" charset="-120"/>
              </a:rPr>
              <a:t>月</a:t>
            </a:r>
            <a:endParaRPr kumimoji="0" lang="en-IN" sz="2400" b="0" i="0" u="none" strike="noStrike" kern="0" cap="none" spc="0" normalizeH="0" baseline="0" noProof="0" dirty="0">
              <a:ln>
                <a:noFill/>
              </a:ln>
              <a:solidFill>
                <a:schemeClr val="bg1"/>
              </a:solidFill>
              <a:effectLst/>
              <a:uLnTx/>
              <a:uFillTx/>
              <a:latin typeface="Noto Sans CJK TC Medium" panose="020B0600000000000000" pitchFamily="34" charset="-120"/>
              <a:ea typeface="Noto Sans CJK TC Medium" panose="020B0600000000000000" pitchFamily="34" charset="-120"/>
            </a:endParaRPr>
          </a:p>
        </p:txBody>
      </p:sp>
      <p:sp>
        <p:nvSpPr>
          <p:cNvPr id="15" name="Freeform 10"/>
          <p:cNvSpPr/>
          <p:nvPr/>
        </p:nvSpPr>
        <p:spPr bwMode="auto">
          <a:xfrm>
            <a:off x="10875526" y="1709852"/>
            <a:ext cx="1127917" cy="481011"/>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6"/>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TW" sz="2400" b="0" i="0" u="none" strike="noStrike" kern="0" cap="none" spc="0" normalizeH="0" baseline="0" noProof="0" dirty="0" smtClean="0">
                <a:ln>
                  <a:noFill/>
                </a:ln>
                <a:solidFill>
                  <a:schemeClr val="bg1"/>
                </a:solidFill>
                <a:effectLst/>
                <a:uLnTx/>
                <a:uFillTx/>
                <a:latin typeface="Noto Sans CJK TC Medium" panose="020B0600000000000000" pitchFamily="34" charset="-120"/>
                <a:ea typeface="Noto Sans CJK TC Medium" panose="020B0600000000000000" pitchFamily="34" charset="-120"/>
              </a:rPr>
              <a:t>11</a:t>
            </a:r>
            <a:r>
              <a:rPr kumimoji="0" lang="zh-TW" altLang="en-US" sz="2400" b="0" i="0" u="none" strike="noStrike" kern="0" cap="none" spc="0" normalizeH="0" baseline="0" noProof="0" dirty="0" smtClean="0">
                <a:ln>
                  <a:noFill/>
                </a:ln>
                <a:solidFill>
                  <a:schemeClr val="bg1"/>
                </a:solidFill>
                <a:effectLst/>
                <a:uLnTx/>
                <a:uFillTx/>
                <a:latin typeface="Noto Sans CJK TC Medium" panose="020B0600000000000000" pitchFamily="34" charset="-120"/>
                <a:ea typeface="Noto Sans CJK TC Medium" panose="020B0600000000000000" pitchFamily="34" charset="-120"/>
              </a:rPr>
              <a:t>月</a:t>
            </a:r>
            <a:endParaRPr kumimoji="0" lang="en-IN" sz="2400" b="0" i="0" u="none" strike="noStrike" kern="0" cap="none" spc="0" normalizeH="0" baseline="0" noProof="0" dirty="0">
              <a:ln>
                <a:noFill/>
              </a:ln>
              <a:solidFill>
                <a:schemeClr val="bg1"/>
              </a:solidFill>
              <a:effectLst/>
              <a:uLnTx/>
              <a:uFillTx/>
              <a:latin typeface="Noto Sans CJK TC Medium" panose="020B0600000000000000" pitchFamily="34" charset="-120"/>
              <a:ea typeface="Noto Sans CJK TC Medium" panose="020B0600000000000000" pitchFamily="34" charset="-120"/>
            </a:endParaRPr>
          </a:p>
        </p:txBody>
      </p:sp>
      <p:sp>
        <p:nvSpPr>
          <p:cNvPr id="16" name="Freeform 9"/>
          <p:cNvSpPr/>
          <p:nvPr/>
        </p:nvSpPr>
        <p:spPr bwMode="auto">
          <a:xfrm>
            <a:off x="9479619" y="1699873"/>
            <a:ext cx="1126896" cy="481011"/>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5"/>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TW" sz="2400" b="0" i="0" u="none" strike="noStrike" kern="0" cap="none" spc="0" normalizeH="0" baseline="0" noProof="0" dirty="0" smtClean="0">
                <a:ln>
                  <a:noFill/>
                </a:ln>
                <a:solidFill>
                  <a:schemeClr val="bg1"/>
                </a:solidFill>
                <a:effectLst/>
                <a:uLnTx/>
                <a:uFillTx/>
                <a:latin typeface="Noto Sans CJK TC Medium" panose="020B0600000000000000" pitchFamily="34" charset="-120"/>
                <a:ea typeface="Noto Sans CJK TC Medium" panose="020B0600000000000000" pitchFamily="34" charset="-120"/>
              </a:rPr>
              <a:t>10</a:t>
            </a:r>
            <a:r>
              <a:rPr kumimoji="0" lang="zh-TW" altLang="en-US" sz="2400" b="0" i="0" u="none" strike="noStrike" kern="0" cap="none" spc="0" normalizeH="0" baseline="0" noProof="0" dirty="0" smtClean="0">
                <a:ln>
                  <a:noFill/>
                </a:ln>
                <a:solidFill>
                  <a:schemeClr val="bg1"/>
                </a:solidFill>
                <a:effectLst/>
                <a:uLnTx/>
                <a:uFillTx/>
                <a:latin typeface="Noto Sans CJK TC Medium" panose="020B0600000000000000" pitchFamily="34" charset="-120"/>
                <a:ea typeface="Noto Sans CJK TC Medium" panose="020B0600000000000000" pitchFamily="34" charset="-120"/>
              </a:rPr>
              <a:t>月</a:t>
            </a:r>
            <a:endParaRPr kumimoji="0" lang="en-IN" sz="2400" b="0" i="0" u="none" strike="noStrike" kern="0" cap="none" spc="0" normalizeH="0" baseline="0" noProof="0" dirty="0">
              <a:ln>
                <a:noFill/>
              </a:ln>
              <a:solidFill>
                <a:schemeClr val="bg1"/>
              </a:solidFill>
              <a:effectLst/>
              <a:uLnTx/>
              <a:uFillTx/>
              <a:latin typeface="Noto Sans CJK TC Medium" panose="020B0600000000000000" pitchFamily="34" charset="-120"/>
              <a:ea typeface="Noto Sans CJK TC Medium" panose="020B0600000000000000" pitchFamily="34" charset="-120"/>
            </a:endParaRPr>
          </a:p>
        </p:txBody>
      </p:sp>
      <p:grpSp>
        <p:nvGrpSpPr>
          <p:cNvPr id="44" name="群組 43"/>
          <p:cNvGrpSpPr/>
          <p:nvPr/>
        </p:nvGrpSpPr>
        <p:grpSpPr>
          <a:xfrm>
            <a:off x="637093" y="2256561"/>
            <a:ext cx="10340199" cy="832505"/>
            <a:chOff x="637094" y="2256561"/>
            <a:chExt cx="10340199" cy="832505"/>
          </a:xfrm>
        </p:grpSpPr>
        <p:sp>
          <p:nvSpPr>
            <p:cNvPr id="10" name="圓角矩形 9"/>
            <p:cNvSpPr/>
            <p:nvPr/>
          </p:nvSpPr>
          <p:spPr>
            <a:xfrm>
              <a:off x="849512" y="2314783"/>
              <a:ext cx="10127781" cy="720000"/>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五邊形 16"/>
            <p:cNvSpPr/>
            <p:nvPr/>
          </p:nvSpPr>
          <p:spPr>
            <a:xfrm>
              <a:off x="637094" y="2256561"/>
              <a:ext cx="1434642" cy="832505"/>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TW" altLang="en-US" sz="2000" b="1" dirty="0" smtClean="0">
                  <a:latin typeface="源流明體 Medium" panose="02020500000000000000" pitchFamily="18" charset="-120"/>
                  <a:ea typeface="源流明體 Medium" panose="02020500000000000000" pitchFamily="18" charset="-120"/>
                </a:rPr>
                <a:t>專利提案</a:t>
              </a:r>
              <a:endParaRPr lang="zh-TW" altLang="en-US" sz="2000" b="1" dirty="0">
                <a:latin typeface="源流明體 Medium" panose="02020500000000000000" pitchFamily="18" charset="-120"/>
                <a:ea typeface="源流明體 Medium" panose="02020500000000000000" pitchFamily="18" charset="-120"/>
              </a:endParaRPr>
            </a:p>
          </p:txBody>
        </p:sp>
      </p:grpSp>
      <p:grpSp>
        <p:nvGrpSpPr>
          <p:cNvPr id="41" name="群組 40"/>
          <p:cNvGrpSpPr/>
          <p:nvPr/>
        </p:nvGrpSpPr>
        <p:grpSpPr>
          <a:xfrm>
            <a:off x="637093" y="5194628"/>
            <a:ext cx="10340200" cy="832505"/>
            <a:chOff x="637093" y="5194628"/>
            <a:chExt cx="10340200" cy="832505"/>
          </a:xfrm>
        </p:grpSpPr>
        <p:sp>
          <p:nvSpPr>
            <p:cNvPr id="6" name="圓角矩形 5"/>
            <p:cNvSpPr/>
            <p:nvPr/>
          </p:nvSpPr>
          <p:spPr>
            <a:xfrm>
              <a:off x="849509" y="5245242"/>
              <a:ext cx="10127784" cy="720000"/>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五邊形 19"/>
            <p:cNvSpPr/>
            <p:nvPr/>
          </p:nvSpPr>
          <p:spPr>
            <a:xfrm>
              <a:off x="637093" y="5194628"/>
              <a:ext cx="1434642" cy="832505"/>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TW" altLang="en-US" sz="2000" b="1" dirty="0" smtClean="0">
                  <a:latin typeface="源流明體 Medium" panose="02020500000000000000" pitchFamily="18" charset="-120"/>
                  <a:ea typeface="源流明體 Medium" panose="02020500000000000000" pitchFamily="18" charset="-120"/>
                </a:rPr>
                <a:t>專利維護</a:t>
              </a:r>
              <a:endParaRPr lang="zh-TW" altLang="en-US" sz="2000" b="1" dirty="0">
                <a:latin typeface="源流明體 Medium" panose="02020500000000000000" pitchFamily="18" charset="-120"/>
                <a:ea typeface="源流明體 Medium" panose="02020500000000000000" pitchFamily="18" charset="-120"/>
              </a:endParaRPr>
            </a:p>
          </p:txBody>
        </p:sp>
      </p:grpSp>
      <p:sp>
        <p:nvSpPr>
          <p:cNvPr id="21" name="Freeform 6"/>
          <p:cNvSpPr/>
          <p:nvPr/>
        </p:nvSpPr>
        <p:spPr bwMode="auto">
          <a:xfrm>
            <a:off x="2567123" y="1699874"/>
            <a:ext cx="1126896" cy="481011"/>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1"/>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TW" sz="2400" b="0" i="0" u="none" strike="noStrike" kern="0" cap="none" spc="0" normalizeH="0" baseline="0" noProof="0" dirty="0" smtClean="0">
                <a:ln>
                  <a:noFill/>
                </a:ln>
                <a:solidFill>
                  <a:schemeClr val="bg1"/>
                </a:solidFill>
                <a:effectLst/>
                <a:uLnTx/>
                <a:uFillTx/>
                <a:latin typeface="Noto Sans CJK TC Medium" panose="020B0600000000000000" pitchFamily="34" charset="-120"/>
                <a:ea typeface="Noto Sans CJK TC Medium" panose="020B0600000000000000" pitchFamily="34" charset="-120"/>
              </a:rPr>
              <a:t>2</a:t>
            </a:r>
            <a:r>
              <a:rPr kumimoji="0" lang="zh-TW" altLang="en-US" sz="2400" b="0" i="0" u="none" strike="noStrike" kern="0" cap="none" spc="0" normalizeH="0" baseline="0" noProof="0" dirty="0" smtClean="0">
                <a:ln>
                  <a:noFill/>
                </a:ln>
                <a:solidFill>
                  <a:schemeClr val="bg1"/>
                </a:solidFill>
                <a:effectLst/>
                <a:uLnTx/>
                <a:uFillTx/>
                <a:latin typeface="Noto Sans CJK TC Medium" panose="020B0600000000000000" pitchFamily="34" charset="-120"/>
                <a:ea typeface="Noto Sans CJK TC Medium" panose="020B0600000000000000" pitchFamily="34" charset="-120"/>
              </a:rPr>
              <a:t>月</a:t>
            </a:r>
            <a:endParaRPr kumimoji="0" lang="en-IN" sz="2400" b="0" i="0" u="none" strike="noStrike" kern="0" cap="none" spc="0" normalizeH="0" baseline="0" noProof="0" dirty="0">
              <a:ln>
                <a:noFill/>
              </a:ln>
              <a:solidFill>
                <a:schemeClr val="bg1"/>
              </a:solidFill>
              <a:effectLst/>
              <a:uLnTx/>
              <a:uFillTx/>
              <a:latin typeface="Noto Sans CJK TC Medium" panose="020B0600000000000000" pitchFamily="34" charset="-120"/>
              <a:ea typeface="Noto Sans CJK TC Medium" panose="020B0600000000000000" pitchFamily="34" charset="-120"/>
            </a:endParaRPr>
          </a:p>
        </p:txBody>
      </p:sp>
      <p:sp>
        <p:nvSpPr>
          <p:cNvPr id="23" name="TextBox 100"/>
          <p:cNvSpPr txBox="1"/>
          <p:nvPr/>
        </p:nvSpPr>
        <p:spPr>
          <a:xfrm>
            <a:off x="2514274" y="2416495"/>
            <a:ext cx="1425390" cy="307777"/>
          </a:xfrm>
          <a:prstGeom prst="rect">
            <a:avLst/>
          </a:prstGeom>
          <a:noFill/>
        </p:spPr>
        <p:txBody>
          <a:bodyPr wrap="none" rtlCol="0">
            <a:spAutoFit/>
          </a:bodyPr>
          <a:lstStyle/>
          <a:p>
            <a:r>
              <a:rPr lang="en-US" altLang="zh-TW" sz="1400" b="1" dirty="0" smtClean="0">
                <a:solidFill>
                  <a:srgbClr val="262626"/>
                </a:solidFill>
                <a:latin typeface="Open Sans" panose="020B0606030504020204" pitchFamily="34" charset="0"/>
                <a:ea typeface="Open Sans" panose="020B0606030504020204" pitchFamily="34" charset="0"/>
                <a:cs typeface="Open Sans" panose="020B0606030504020204" pitchFamily="34" charset="0"/>
              </a:rPr>
              <a:t>02/20</a:t>
            </a:r>
            <a:r>
              <a:rPr lang="zh-TW" altLang="en-US" sz="1400" b="1" dirty="0" smtClean="0">
                <a:solidFill>
                  <a:srgbClr val="262626"/>
                </a:solidFill>
                <a:latin typeface="Open Sans" panose="020B0606030504020204" pitchFamily="34" charset="0"/>
                <a:ea typeface="Open Sans" panose="020B0606030504020204" pitchFamily="34" charset="0"/>
                <a:cs typeface="Open Sans" panose="020B0606030504020204" pitchFamily="34" charset="0"/>
              </a:rPr>
              <a:t> 收件截止</a:t>
            </a:r>
            <a:endParaRPr lang="en-IN" sz="1400" b="1" dirty="0">
              <a:solidFill>
                <a:srgbClr val="262626"/>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直線單箭頭接點 6"/>
          <p:cNvCxnSpPr/>
          <p:nvPr/>
        </p:nvCxnSpPr>
        <p:spPr>
          <a:xfrm>
            <a:off x="5434736" y="3043453"/>
            <a:ext cx="1" cy="2232783"/>
          </a:xfrm>
          <a:prstGeom prst="straightConnector1">
            <a:avLst/>
          </a:prstGeom>
          <a:ln w="25400">
            <a:solidFill>
              <a:schemeClr val="bg2">
                <a:lumMod val="50000"/>
              </a:schemeClr>
            </a:solidFill>
            <a:prstDash val="dash"/>
            <a:headEnd type="none" w="lg" len="lg"/>
            <a:tailEnd type="oval"/>
          </a:ln>
        </p:spPr>
        <p:style>
          <a:lnRef idx="1">
            <a:schemeClr val="accent1"/>
          </a:lnRef>
          <a:fillRef idx="0">
            <a:schemeClr val="accent1"/>
          </a:fillRef>
          <a:effectRef idx="0">
            <a:schemeClr val="accent1"/>
          </a:effectRef>
          <a:fontRef idx="minor">
            <a:schemeClr val="tx1"/>
          </a:fontRef>
        </p:style>
      </p:cxnSp>
      <p:sp>
        <p:nvSpPr>
          <p:cNvPr id="24" name="Rectangle 101"/>
          <p:cNvSpPr/>
          <p:nvPr/>
        </p:nvSpPr>
        <p:spPr>
          <a:xfrm>
            <a:off x="2717200" y="2618741"/>
            <a:ext cx="1019539" cy="400110"/>
          </a:xfrm>
          <a:prstGeom prst="rect">
            <a:avLst/>
          </a:prstGeom>
        </p:spPr>
        <p:txBody>
          <a:bodyPr wrap="square" anchor="ctr">
            <a:spAutoFit/>
          </a:bodyPr>
          <a:lstStyle/>
          <a:p>
            <a:pPr algn="ctr"/>
            <a:r>
              <a:rPr lang="zh-TW" altLang="en-US" sz="1000"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專利提案第一次收件</a:t>
            </a:r>
            <a:r>
              <a:rPr lang="zh-TW" altLang="en-US" sz="1000" dirty="0" smtClean="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截止</a:t>
            </a:r>
            <a:r>
              <a:rPr lang="zh-TW" altLang="en-US" sz="1000"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日</a:t>
            </a:r>
            <a:endParaRPr lang="en-IN" sz="1000"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3" name="群組 42"/>
          <p:cNvGrpSpPr/>
          <p:nvPr/>
        </p:nvGrpSpPr>
        <p:grpSpPr>
          <a:xfrm>
            <a:off x="637093" y="3240006"/>
            <a:ext cx="10340200" cy="832505"/>
            <a:chOff x="637094" y="3281598"/>
            <a:chExt cx="10340200" cy="832505"/>
          </a:xfrm>
        </p:grpSpPr>
        <p:sp>
          <p:nvSpPr>
            <p:cNvPr id="8" name="圓角矩形 7"/>
            <p:cNvSpPr/>
            <p:nvPr/>
          </p:nvSpPr>
          <p:spPr>
            <a:xfrm>
              <a:off x="849512" y="3352739"/>
              <a:ext cx="10127782" cy="720000"/>
            </a:xfrm>
            <a:prstGeom prst="roundRect">
              <a:avLst>
                <a:gd name="adj"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smtClean="0">
                  <a:solidFill>
                    <a:schemeClr val="tx1"/>
                  </a:solidFill>
                  <a:latin typeface="源流明體 Medium" panose="02020500000000000000" pitchFamily="18" charset="-120"/>
                  <a:ea typeface="源流明體 Medium" panose="02020500000000000000" pitchFamily="18" charset="-120"/>
                </a:rPr>
                <a:t>　　　　　　　　　　</a:t>
              </a:r>
              <a:r>
                <a:rPr lang="zh-TW" altLang="en-US" sz="2400" b="1" dirty="0" smtClean="0">
                  <a:solidFill>
                    <a:schemeClr val="tx1"/>
                  </a:solidFill>
                  <a:latin typeface="源流明體 Medium" panose="02020500000000000000" pitchFamily="18" charset="-120"/>
                  <a:ea typeface="源流明體 Medium" panose="02020500000000000000" pitchFamily="18" charset="-120"/>
                </a:rPr>
                <a:t>專利申復隨到隨審</a:t>
              </a:r>
              <a:endParaRPr lang="zh-TW" altLang="en-US" sz="2400" b="1" dirty="0">
                <a:solidFill>
                  <a:schemeClr val="tx1"/>
                </a:solidFill>
                <a:latin typeface="源流明體 Medium" panose="02020500000000000000" pitchFamily="18" charset="-120"/>
                <a:ea typeface="源流明體 Medium" panose="02020500000000000000" pitchFamily="18" charset="-120"/>
              </a:endParaRPr>
            </a:p>
          </p:txBody>
        </p:sp>
        <p:sp>
          <p:nvSpPr>
            <p:cNvPr id="18" name="五邊形 17"/>
            <p:cNvSpPr/>
            <p:nvPr/>
          </p:nvSpPr>
          <p:spPr>
            <a:xfrm>
              <a:off x="637094" y="3281598"/>
              <a:ext cx="1434642" cy="83250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TW" altLang="en-US" sz="2000" b="1" dirty="0" smtClean="0">
                  <a:latin typeface="源流明體 Medium" panose="02020500000000000000" pitchFamily="18" charset="-120"/>
                  <a:ea typeface="源流明體 Medium" panose="02020500000000000000" pitchFamily="18" charset="-120"/>
                </a:rPr>
                <a:t>專利申復</a:t>
              </a:r>
              <a:endParaRPr lang="zh-TW" altLang="en-US" sz="2000" b="1" dirty="0">
                <a:latin typeface="源流明體 Medium" panose="02020500000000000000" pitchFamily="18" charset="-120"/>
                <a:ea typeface="源流明體 Medium" panose="02020500000000000000" pitchFamily="18" charset="-120"/>
              </a:endParaRPr>
            </a:p>
          </p:txBody>
        </p:sp>
      </p:grpSp>
      <p:grpSp>
        <p:nvGrpSpPr>
          <p:cNvPr id="42" name="群組 41"/>
          <p:cNvGrpSpPr/>
          <p:nvPr/>
        </p:nvGrpSpPr>
        <p:grpSpPr>
          <a:xfrm>
            <a:off x="637093" y="4217317"/>
            <a:ext cx="10340199" cy="832505"/>
            <a:chOff x="637094" y="4300501"/>
            <a:chExt cx="10340199" cy="832505"/>
          </a:xfrm>
        </p:grpSpPr>
        <p:sp>
          <p:nvSpPr>
            <p:cNvPr id="9" name="圓角矩形 8"/>
            <p:cNvSpPr/>
            <p:nvPr/>
          </p:nvSpPr>
          <p:spPr>
            <a:xfrm>
              <a:off x="849510" y="4358010"/>
              <a:ext cx="10127783" cy="720000"/>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a:solidFill>
                    <a:schemeClr val="tx1"/>
                  </a:solidFill>
                  <a:latin typeface="源流明體 Medium" panose="02020500000000000000" pitchFamily="18" charset="-120"/>
                  <a:ea typeface="源流明體 Medium" panose="02020500000000000000" pitchFamily="18" charset="-120"/>
                </a:rPr>
                <a:t>　　　　　　　　</a:t>
              </a:r>
              <a:r>
                <a:rPr lang="zh-TW" altLang="en-US" sz="2800" dirty="0" smtClean="0">
                  <a:solidFill>
                    <a:schemeClr val="tx1"/>
                  </a:solidFill>
                  <a:latin typeface="源流明體 Medium" panose="02020500000000000000" pitchFamily="18" charset="-120"/>
                  <a:ea typeface="源流明體 Medium" panose="02020500000000000000" pitchFamily="18" charset="-120"/>
                </a:rPr>
                <a:t>　</a:t>
              </a:r>
              <a:r>
                <a:rPr lang="zh-TW" altLang="en-US" sz="2800" dirty="0">
                  <a:solidFill>
                    <a:schemeClr val="tx1"/>
                  </a:solidFill>
                  <a:latin typeface="源流明體 Medium" panose="02020500000000000000" pitchFamily="18" charset="-120"/>
                  <a:ea typeface="源流明體 Medium" panose="02020500000000000000" pitchFamily="18" charset="-120"/>
                </a:rPr>
                <a:t>　</a:t>
              </a:r>
              <a:r>
                <a:rPr lang="zh-TW" altLang="en-US" sz="2400" b="1" dirty="0" smtClean="0">
                  <a:solidFill>
                    <a:schemeClr val="tx1"/>
                  </a:solidFill>
                  <a:latin typeface="源流明體 Medium" panose="02020500000000000000" pitchFamily="18" charset="-120"/>
                  <a:ea typeface="源流明體 Medium" panose="02020500000000000000" pitchFamily="18" charset="-120"/>
                </a:rPr>
                <a:t>專利</a:t>
              </a:r>
              <a:r>
                <a:rPr lang="zh-TW" altLang="en-US" sz="2400" b="1" dirty="0">
                  <a:solidFill>
                    <a:schemeClr val="tx1"/>
                  </a:solidFill>
                  <a:latin typeface="源流明體 Medium" panose="02020500000000000000" pitchFamily="18" charset="-120"/>
                  <a:ea typeface="源流明體 Medium" panose="02020500000000000000" pitchFamily="18" charset="-120"/>
                </a:rPr>
                <a:t>領證</a:t>
              </a:r>
              <a:r>
                <a:rPr lang="zh-TW" altLang="en-US" sz="2400" b="1" dirty="0" smtClean="0">
                  <a:solidFill>
                    <a:schemeClr val="tx1"/>
                  </a:solidFill>
                  <a:latin typeface="源流明體 Medium" panose="02020500000000000000" pitchFamily="18" charset="-120"/>
                  <a:ea typeface="源流明體 Medium" panose="02020500000000000000" pitchFamily="18" charset="-120"/>
                </a:rPr>
                <a:t>隨</a:t>
              </a:r>
              <a:r>
                <a:rPr lang="zh-TW" altLang="en-US" sz="2400" b="1" dirty="0">
                  <a:solidFill>
                    <a:schemeClr val="tx1"/>
                  </a:solidFill>
                  <a:latin typeface="源流明體 Medium" panose="02020500000000000000" pitchFamily="18" charset="-120"/>
                  <a:ea typeface="源流明體 Medium" panose="02020500000000000000" pitchFamily="18" charset="-120"/>
                </a:rPr>
                <a:t>到隨</a:t>
              </a:r>
              <a:r>
                <a:rPr lang="zh-TW" altLang="en-US" sz="2400" b="1" dirty="0" smtClean="0">
                  <a:solidFill>
                    <a:schemeClr val="tx1"/>
                  </a:solidFill>
                  <a:latin typeface="源流明體 Medium" panose="02020500000000000000" pitchFamily="18" charset="-120"/>
                  <a:ea typeface="源流明體 Medium" panose="02020500000000000000" pitchFamily="18" charset="-120"/>
                </a:rPr>
                <a:t>審</a:t>
              </a:r>
              <a:endParaRPr lang="zh-TW" altLang="en-US" sz="2400" b="1" dirty="0">
                <a:solidFill>
                  <a:schemeClr val="tx1"/>
                </a:solidFill>
                <a:latin typeface="源流明體 Medium" panose="02020500000000000000" pitchFamily="18" charset="-120"/>
                <a:ea typeface="源流明體 Medium" panose="02020500000000000000" pitchFamily="18" charset="-120"/>
              </a:endParaRPr>
            </a:p>
          </p:txBody>
        </p:sp>
        <p:sp>
          <p:nvSpPr>
            <p:cNvPr id="19" name="五邊形 18"/>
            <p:cNvSpPr/>
            <p:nvPr/>
          </p:nvSpPr>
          <p:spPr>
            <a:xfrm>
              <a:off x="637094" y="4300501"/>
              <a:ext cx="1434642" cy="83250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TW" altLang="en-US" sz="2000" b="1" dirty="0" smtClean="0">
                  <a:latin typeface="源流明體 Medium" panose="02020500000000000000" pitchFamily="18" charset="-120"/>
                  <a:ea typeface="源流明體 Medium" panose="02020500000000000000" pitchFamily="18" charset="-120"/>
                </a:rPr>
                <a:t>專利領證</a:t>
              </a:r>
              <a:endParaRPr lang="zh-TW" altLang="en-US" sz="2000" b="1" dirty="0">
                <a:latin typeface="源流明體 Medium" panose="02020500000000000000" pitchFamily="18" charset="-120"/>
                <a:ea typeface="源流明體 Medium" panose="02020500000000000000" pitchFamily="18" charset="-120"/>
              </a:endParaRPr>
            </a:p>
          </p:txBody>
        </p:sp>
      </p:grpSp>
      <p:cxnSp>
        <p:nvCxnSpPr>
          <p:cNvPr id="25" name="直線單箭頭接點 24"/>
          <p:cNvCxnSpPr/>
          <p:nvPr/>
        </p:nvCxnSpPr>
        <p:spPr>
          <a:xfrm>
            <a:off x="3130571" y="2181283"/>
            <a:ext cx="0" cy="204866"/>
          </a:xfrm>
          <a:prstGeom prst="straightConnector1">
            <a:avLst/>
          </a:prstGeom>
          <a:ln w="25400">
            <a:solidFill>
              <a:schemeClr val="bg2">
                <a:lumMod val="50000"/>
              </a:schemeClr>
            </a:solidFill>
            <a:prstDash val="dash"/>
            <a:headEnd type="none" w="lg" len="lg"/>
            <a:tailEnd type="oval"/>
          </a:ln>
        </p:spPr>
        <p:style>
          <a:lnRef idx="1">
            <a:schemeClr val="accent1"/>
          </a:lnRef>
          <a:fillRef idx="0">
            <a:schemeClr val="accent1"/>
          </a:fillRef>
          <a:effectRef idx="0">
            <a:schemeClr val="accent1"/>
          </a:effectRef>
          <a:fontRef idx="minor">
            <a:schemeClr val="tx1"/>
          </a:fontRef>
        </p:style>
      </p:cxnSp>
      <p:sp>
        <p:nvSpPr>
          <p:cNvPr id="27" name="TextBox 100"/>
          <p:cNvSpPr txBox="1"/>
          <p:nvPr/>
        </p:nvSpPr>
        <p:spPr>
          <a:xfrm>
            <a:off x="4722041" y="2387777"/>
            <a:ext cx="1425390" cy="307777"/>
          </a:xfrm>
          <a:prstGeom prst="rect">
            <a:avLst/>
          </a:prstGeom>
          <a:noFill/>
        </p:spPr>
        <p:txBody>
          <a:bodyPr wrap="none" rtlCol="0">
            <a:spAutoFit/>
          </a:bodyPr>
          <a:lstStyle/>
          <a:p>
            <a:r>
              <a:rPr lang="en-US" altLang="zh-TW" sz="1400" b="1" dirty="0" smtClean="0">
                <a:solidFill>
                  <a:srgbClr val="262626"/>
                </a:solidFill>
                <a:latin typeface="Open Sans" panose="020B0606030504020204" pitchFamily="34" charset="0"/>
                <a:ea typeface="Open Sans" panose="020B0606030504020204" pitchFamily="34" charset="0"/>
                <a:cs typeface="Open Sans" panose="020B0606030504020204" pitchFamily="34" charset="0"/>
              </a:rPr>
              <a:t>05/20</a:t>
            </a:r>
            <a:r>
              <a:rPr lang="zh-TW" altLang="en-US" sz="1400" b="1" dirty="0" smtClean="0">
                <a:solidFill>
                  <a:srgbClr val="262626"/>
                </a:solidFill>
                <a:latin typeface="Open Sans" panose="020B0606030504020204" pitchFamily="34" charset="0"/>
                <a:ea typeface="Open Sans" panose="020B0606030504020204" pitchFamily="34" charset="0"/>
                <a:cs typeface="Open Sans" panose="020B0606030504020204" pitchFamily="34" charset="0"/>
              </a:rPr>
              <a:t> 收件截止</a:t>
            </a:r>
            <a:endParaRPr lang="en-IN" sz="1400" b="1" dirty="0">
              <a:solidFill>
                <a:srgbClr val="26262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101"/>
          <p:cNvSpPr/>
          <p:nvPr/>
        </p:nvSpPr>
        <p:spPr>
          <a:xfrm>
            <a:off x="4924967" y="2584122"/>
            <a:ext cx="1019539" cy="400110"/>
          </a:xfrm>
          <a:prstGeom prst="rect">
            <a:avLst/>
          </a:prstGeom>
        </p:spPr>
        <p:txBody>
          <a:bodyPr wrap="square" anchor="ctr">
            <a:spAutoFit/>
          </a:bodyPr>
          <a:lstStyle/>
          <a:p>
            <a:pPr algn="ctr"/>
            <a:r>
              <a:rPr lang="zh-TW" altLang="en-US" sz="1000"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專利提案</a:t>
            </a:r>
            <a:r>
              <a:rPr lang="zh-TW" altLang="en-US" sz="1000" dirty="0" smtClean="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第二次</a:t>
            </a:r>
            <a:r>
              <a:rPr lang="zh-TW" altLang="en-US" sz="1000"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收件</a:t>
            </a:r>
            <a:r>
              <a:rPr lang="zh-TW" altLang="en-US" sz="1000" dirty="0" smtClean="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截止</a:t>
            </a:r>
            <a:r>
              <a:rPr lang="zh-TW" altLang="en-US" sz="1000"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日</a:t>
            </a:r>
            <a:endParaRPr lang="en-IN" sz="1000"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9" name="直線單箭頭接點 28"/>
          <p:cNvCxnSpPr/>
          <p:nvPr/>
        </p:nvCxnSpPr>
        <p:spPr>
          <a:xfrm>
            <a:off x="5434736" y="2181283"/>
            <a:ext cx="0" cy="204866"/>
          </a:xfrm>
          <a:prstGeom prst="straightConnector1">
            <a:avLst/>
          </a:prstGeom>
          <a:ln w="25400">
            <a:solidFill>
              <a:schemeClr val="bg2">
                <a:lumMod val="50000"/>
              </a:schemeClr>
            </a:solidFill>
            <a:prstDash val="dash"/>
            <a:headEnd type="none" w="lg" len="lg"/>
            <a:tailEnd type="oval"/>
          </a:ln>
        </p:spPr>
        <p:style>
          <a:lnRef idx="1">
            <a:schemeClr val="accent1"/>
          </a:lnRef>
          <a:fillRef idx="0">
            <a:schemeClr val="accent1"/>
          </a:fillRef>
          <a:effectRef idx="0">
            <a:schemeClr val="accent1"/>
          </a:effectRef>
          <a:fontRef idx="minor">
            <a:schemeClr val="tx1"/>
          </a:fontRef>
        </p:style>
      </p:cxnSp>
      <p:sp>
        <p:nvSpPr>
          <p:cNvPr id="31" name="TextBox 100"/>
          <p:cNvSpPr txBox="1"/>
          <p:nvPr/>
        </p:nvSpPr>
        <p:spPr>
          <a:xfrm>
            <a:off x="7084370" y="2419554"/>
            <a:ext cx="1425390" cy="307777"/>
          </a:xfrm>
          <a:prstGeom prst="rect">
            <a:avLst/>
          </a:prstGeom>
          <a:noFill/>
        </p:spPr>
        <p:txBody>
          <a:bodyPr wrap="none" rtlCol="0">
            <a:spAutoFit/>
          </a:bodyPr>
          <a:lstStyle/>
          <a:p>
            <a:r>
              <a:rPr lang="en-US" altLang="zh-TW" sz="1400" b="1" dirty="0" smtClean="0">
                <a:solidFill>
                  <a:srgbClr val="262626"/>
                </a:solidFill>
                <a:latin typeface="Open Sans" panose="020B0606030504020204" pitchFamily="34" charset="0"/>
                <a:ea typeface="Open Sans" panose="020B0606030504020204" pitchFamily="34" charset="0"/>
                <a:cs typeface="Open Sans" panose="020B0606030504020204" pitchFamily="34" charset="0"/>
              </a:rPr>
              <a:t>08/20</a:t>
            </a:r>
            <a:r>
              <a:rPr lang="zh-TW" altLang="en-US" sz="1400" b="1" dirty="0" smtClean="0">
                <a:solidFill>
                  <a:srgbClr val="262626"/>
                </a:solidFill>
                <a:latin typeface="Open Sans" panose="020B0606030504020204" pitchFamily="34" charset="0"/>
                <a:ea typeface="Open Sans" panose="020B0606030504020204" pitchFamily="34" charset="0"/>
                <a:cs typeface="Open Sans" panose="020B0606030504020204" pitchFamily="34" charset="0"/>
              </a:rPr>
              <a:t> 收件截止</a:t>
            </a:r>
            <a:endParaRPr lang="en-IN" sz="1400" b="1" dirty="0">
              <a:solidFill>
                <a:srgbClr val="26262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Rectangle 101"/>
          <p:cNvSpPr/>
          <p:nvPr/>
        </p:nvSpPr>
        <p:spPr>
          <a:xfrm>
            <a:off x="7287295" y="2620450"/>
            <a:ext cx="1019539" cy="400110"/>
          </a:xfrm>
          <a:prstGeom prst="rect">
            <a:avLst/>
          </a:prstGeom>
        </p:spPr>
        <p:txBody>
          <a:bodyPr wrap="square" anchor="ctr">
            <a:spAutoFit/>
          </a:bodyPr>
          <a:lstStyle/>
          <a:p>
            <a:pPr algn="ctr"/>
            <a:r>
              <a:rPr lang="zh-TW" altLang="en-US" sz="1000"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專利提案</a:t>
            </a:r>
            <a:r>
              <a:rPr lang="zh-TW" altLang="en-US" sz="1000" dirty="0" smtClean="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第三次</a:t>
            </a:r>
            <a:r>
              <a:rPr lang="zh-TW" altLang="en-US" sz="1000"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收件</a:t>
            </a:r>
            <a:r>
              <a:rPr lang="zh-TW" altLang="en-US" sz="1000" dirty="0" smtClean="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截止</a:t>
            </a:r>
            <a:r>
              <a:rPr lang="zh-TW" altLang="en-US" sz="1000"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日</a:t>
            </a:r>
            <a:endParaRPr lang="en-IN" sz="1000"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3" name="直線單箭頭接點 32"/>
          <p:cNvCxnSpPr/>
          <p:nvPr/>
        </p:nvCxnSpPr>
        <p:spPr>
          <a:xfrm flipH="1">
            <a:off x="7738901" y="2178427"/>
            <a:ext cx="1" cy="207722"/>
          </a:xfrm>
          <a:prstGeom prst="straightConnector1">
            <a:avLst/>
          </a:prstGeom>
          <a:ln w="25400">
            <a:solidFill>
              <a:schemeClr val="bg2">
                <a:lumMod val="50000"/>
              </a:schemeClr>
            </a:solidFill>
            <a:prstDash val="dash"/>
            <a:headEnd type="none" w="lg" len="lg"/>
            <a:tailEnd type="oval"/>
          </a:ln>
        </p:spPr>
        <p:style>
          <a:lnRef idx="1">
            <a:schemeClr val="accent1"/>
          </a:lnRef>
          <a:fillRef idx="0">
            <a:schemeClr val="accent1"/>
          </a:fillRef>
          <a:effectRef idx="0">
            <a:schemeClr val="accent1"/>
          </a:effectRef>
          <a:fontRef idx="minor">
            <a:schemeClr val="tx1"/>
          </a:fontRef>
        </p:style>
      </p:cxnSp>
      <p:sp>
        <p:nvSpPr>
          <p:cNvPr id="35" name="TextBox 100"/>
          <p:cNvSpPr txBox="1"/>
          <p:nvPr/>
        </p:nvSpPr>
        <p:spPr>
          <a:xfrm>
            <a:off x="9306188" y="2386930"/>
            <a:ext cx="1425390" cy="307777"/>
          </a:xfrm>
          <a:prstGeom prst="rect">
            <a:avLst/>
          </a:prstGeom>
          <a:noFill/>
        </p:spPr>
        <p:txBody>
          <a:bodyPr wrap="none" rtlCol="0">
            <a:spAutoFit/>
          </a:bodyPr>
          <a:lstStyle/>
          <a:p>
            <a:r>
              <a:rPr lang="en-US" altLang="zh-TW" sz="1400" b="1" dirty="0" smtClean="0">
                <a:solidFill>
                  <a:srgbClr val="262626"/>
                </a:solidFill>
                <a:latin typeface="Open Sans" panose="020B0606030504020204" pitchFamily="34" charset="0"/>
                <a:ea typeface="Open Sans" panose="020B0606030504020204" pitchFamily="34" charset="0"/>
                <a:cs typeface="Open Sans" panose="020B0606030504020204" pitchFamily="34" charset="0"/>
              </a:rPr>
              <a:t>10/14</a:t>
            </a:r>
            <a:r>
              <a:rPr lang="zh-TW" altLang="en-US" sz="1400" b="1" dirty="0" smtClean="0">
                <a:solidFill>
                  <a:srgbClr val="262626"/>
                </a:solidFill>
                <a:latin typeface="Open Sans" panose="020B0606030504020204" pitchFamily="34" charset="0"/>
                <a:ea typeface="Open Sans" panose="020B0606030504020204" pitchFamily="34" charset="0"/>
                <a:cs typeface="Open Sans" panose="020B0606030504020204" pitchFamily="34" charset="0"/>
              </a:rPr>
              <a:t> 收件截止</a:t>
            </a:r>
            <a:endParaRPr lang="en-IN" sz="1400" b="1" dirty="0">
              <a:solidFill>
                <a:srgbClr val="26262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101"/>
          <p:cNvSpPr/>
          <p:nvPr/>
        </p:nvSpPr>
        <p:spPr>
          <a:xfrm>
            <a:off x="9306187" y="2579598"/>
            <a:ext cx="1415170" cy="400110"/>
          </a:xfrm>
          <a:prstGeom prst="rect">
            <a:avLst/>
          </a:prstGeom>
        </p:spPr>
        <p:txBody>
          <a:bodyPr wrap="square" anchor="ctr">
            <a:spAutoFit/>
          </a:bodyPr>
          <a:lstStyle/>
          <a:p>
            <a:pPr algn="ctr"/>
            <a:r>
              <a:rPr lang="zh-TW" altLang="en-US" sz="1000" dirty="0" smtClean="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非科技部專利</a:t>
            </a:r>
            <a:r>
              <a:rPr lang="zh-TW" altLang="en-US" sz="1000"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提案</a:t>
            </a:r>
            <a:r>
              <a:rPr lang="zh-TW" altLang="en-US" sz="1000" dirty="0" smtClean="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第四次</a:t>
            </a:r>
            <a:r>
              <a:rPr lang="zh-TW" altLang="en-US" sz="1000"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收件</a:t>
            </a:r>
            <a:r>
              <a:rPr lang="zh-TW" altLang="en-US" sz="1000" dirty="0" smtClean="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截止</a:t>
            </a:r>
            <a:r>
              <a:rPr lang="zh-TW" altLang="en-US" sz="1000"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日</a:t>
            </a:r>
            <a:endParaRPr lang="en-IN" sz="1000"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7" name="直線單箭頭接點 36"/>
          <p:cNvCxnSpPr/>
          <p:nvPr/>
        </p:nvCxnSpPr>
        <p:spPr>
          <a:xfrm>
            <a:off x="10043067" y="2186386"/>
            <a:ext cx="0" cy="199763"/>
          </a:xfrm>
          <a:prstGeom prst="straightConnector1">
            <a:avLst/>
          </a:prstGeom>
          <a:ln w="25400">
            <a:solidFill>
              <a:schemeClr val="bg2">
                <a:lumMod val="50000"/>
              </a:schemeClr>
            </a:solidFill>
            <a:prstDash val="dash"/>
            <a:headEnd type="none" w="lg" len="lg"/>
            <a:tailEnd type="oval"/>
          </a:ln>
        </p:spPr>
        <p:style>
          <a:lnRef idx="1">
            <a:schemeClr val="accent1"/>
          </a:lnRef>
          <a:fillRef idx="0">
            <a:schemeClr val="accent1"/>
          </a:fillRef>
          <a:effectRef idx="0">
            <a:schemeClr val="accent1"/>
          </a:effectRef>
          <a:fontRef idx="minor">
            <a:schemeClr val="tx1"/>
          </a:fontRef>
        </p:style>
      </p:cxnSp>
      <p:sp>
        <p:nvSpPr>
          <p:cNvPr id="38" name="TextBox 100"/>
          <p:cNvSpPr txBox="1"/>
          <p:nvPr/>
        </p:nvSpPr>
        <p:spPr>
          <a:xfrm>
            <a:off x="4779126" y="5315574"/>
            <a:ext cx="1778051" cy="369332"/>
          </a:xfrm>
          <a:prstGeom prst="rect">
            <a:avLst/>
          </a:prstGeom>
          <a:noFill/>
        </p:spPr>
        <p:txBody>
          <a:bodyPr wrap="none" rtlCol="0">
            <a:spAutoFit/>
          </a:bodyPr>
          <a:lstStyle/>
          <a:p>
            <a:r>
              <a:rPr lang="en-US" altLang="zh-TW" b="1" dirty="0" smtClean="0">
                <a:solidFill>
                  <a:srgbClr val="262626"/>
                </a:solidFill>
                <a:latin typeface="Open Sans" panose="020B0606030504020204" pitchFamily="34" charset="0"/>
                <a:ea typeface="Open Sans" panose="020B0606030504020204" pitchFamily="34" charset="0"/>
                <a:cs typeface="Open Sans" panose="020B0606030504020204" pitchFamily="34" charset="0"/>
              </a:rPr>
              <a:t>05/20</a:t>
            </a:r>
            <a:r>
              <a:rPr lang="zh-TW" altLang="en-US" b="1" dirty="0" smtClean="0">
                <a:solidFill>
                  <a:srgbClr val="262626"/>
                </a:solidFill>
                <a:latin typeface="Open Sans" panose="020B0606030504020204" pitchFamily="34" charset="0"/>
                <a:ea typeface="Open Sans" panose="020B0606030504020204" pitchFamily="34" charset="0"/>
                <a:cs typeface="Open Sans" panose="020B0606030504020204" pitchFamily="34" charset="0"/>
              </a:rPr>
              <a:t> 收件截止</a:t>
            </a:r>
            <a:endParaRPr lang="en-IN" b="1" dirty="0">
              <a:solidFill>
                <a:srgbClr val="26262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Rectangle 101"/>
          <p:cNvSpPr/>
          <p:nvPr/>
        </p:nvSpPr>
        <p:spPr>
          <a:xfrm>
            <a:off x="3869962" y="5583365"/>
            <a:ext cx="3596378" cy="338554"/>
          </a:xfrm>
          <a:prstGeom prst="rect">
            <a:avLst/>
          </a:prstGeom>
        </p:spPr>
        <p:txBody>
          <a:bodyPr wrap="square" anchor="ctr">
            <a:spAutoFit/>
          </a:bodyPr>
          <a:lstStyle/>
          <a:p>
            <a:pPr algn="ctr"/>
            <a:r>
              <a:rPr lang="en-US" sz="1600" dirty="0" smtClean="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111/07/01</a:t>
            </a:r>
            <a:r>
              <a:rPr lang="en-US" altLang="zh-TW" sz="1600" dirty="0" smtClean="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-112/12/31</a:t>
            </a:r>
            <a:r>
              <a:rPr lang="zh-TW" altLang="en-US" sz="1600" dirty="0" smtClean="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專利維護案</a:t>
            </a:r>
            <a:endParaRPr lang="en-IN" sz="1600"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0" name="直線單箭頭接點 39"/>
          <p:cNvCxnSpPr/>
          <p:nvPr/>
        </p:nvCxnSpPr>
        <p:spPr>
          <a:xfrm>
            <a:off x="11484234" y="2188812"/>
            <a:ext cx="0" cy="344533"/>
          </a:xfrm>
          <a:prstGeom prst="straightConnector1">
            <a:avLst/>
          </a:prstGeom>
          <a:ln w="25400">
            <a:solidFill>
              <a:schemeClr val="bg2">
                <a:lumMod val="50000"/>
              </a:schemeClr>
            </a:solidFill>
            <a:prstDash val="dash"/>
            <a:headEnd type="none" w="lg" len="lg"/>
            <a:tailEnd type="oval"/>
          </a:ln>
        </p:spPr>
        <p:style>
          <a:lnRef idx="1">
            <a:schemeClr val="accent1"/>
          </a:lnRef>
          <a:fillRef idx="0">
            <a:schemeClr val="accent1"/>
          </a:fillRef>
          <a:effectRef idx="0">
            <a:schemeClr val="accent1"/>
          </a:effectRef>
          <a:fontRef idx="minor">
            <a:schemeClr val="tx1"/>
          </a:fontRef>
        </p:style>
      </p:cxnSp>
      <p:sp>
        <p:nvSpPr>
          <p:cNvPr id="3" name="文字方塊 2"/>
          <p:cNvSpPr txBox="1"/>
          <p:nvPr/>
        </p:nvSpPr>
        <p:spPr>
          <a:xfrm>
            <a:off x="2549015" y="2434504"/>
            <a:ext cx="1286390" cy="523220"/>
          </a:xfrm>
          <a:prstGeom prst="rect">
            <a:avLst/>
          </a:prstGeom>
          <a:solidFill>
            <a:srgbClr val="F7F9FD"/>
          </a:solid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algn="ctr"/>
            <a:r>
              <a:rPr lang="zh-TW" altLang="en-US" sz="2800" b="1" dirty="0" smtClean="0"/>
              <a:t>已截止</a:t>
            </a:r>
            <a:endParaRPr lang="zh-TW" altLang="en-US" sz="2800" b="1" dirty="0"/>
          </a:p>
        </p:txBody>
      </p:sp>
      <p:sp>
        <p:nvSpPr>
          <p:cNvPr id="45" name="文字方塊 44"/>
          <p:cNvSpPr txBox="1"/>
          <p:nvPr/>
        </p:nvSpPr>
        <p:spPr>
          <a:xfrm>
            <a:off x="2511044" y="5298053"/>
            <a:ext cx="1286390" cy="646331"/>
          </a:xfrm>
          <a:prstGeom prst="rect">
            <a:avLst/>
          </a:prstGeom>
          <a:solidFill>
            <a:srgbClr val="F7F9FD"/>
          </a:solid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algn="ctr"/>
            <a:r>
              <a:rPr lang="zh-TW" altLang="en-US" b="1" dirty="0" smtClean="0"/>
              <a:t>會後將發出申請表</a:t>
            </a:r>
            <a:endParaRPr lang="zh-TW" altLang="en-US" b="1" dirty="0"/>
          </a:p>
        </p:txBody>
      </p:sp>
    </p:spTree>
    <p:extLst>
      <p:ext uri="{BB962C8B-B14F-4D97-AF65-F5344CB8AC3E}">
        <p14:creationId xmlns:p14="http://schemas.microsoft.com/office/powerpoint/2010/main" val="268911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noAutofit/>
          </a:bodyPr>
          <a:lstStyle/>
          <a:p>
            <a:pPr algn="ctr"/>
            <a:r>
              <a:rPr lang="zh-TW" altLang="zh-TW" sz="4000" dirty="0"/>
              <a:t>科研產業化平台計畫</a:t>
            </a:r>
            <a:r>
              <a:rPr lang="en-US" altLang="zh-TW" sz="4000" dirty="0"/>
              <a:t>-</a:t>
            </a:r>
            <a:r>
              <a:rPr lang="zh-TW" altLang="en-US" sz="4000" dirty="0"/>
              <a:t>大南方平台</a:t>
            </a:r>
            <a:r>
              <a:rPr lang="en-US" altLang="zh-TW" sz="4000" dirty="0"/>
              <a:t/>
            </a:r>
            <a:br>
              <a:rPr lang="en-US" altLang="zh-TW" sz="4000" dirty="0"/>
            </a:br>
            <a:r>
              <a:rPr lang="zh-TW" altLang="en-US" sz="4000" dirty="0"/>
              <a:t>科技部專利優質化評選</a:t>
            </a:r>
            <a:r>
              <a:rPr lang="zh-TW" altLang="en-US" sz="4000" dirty="0" smtClean="0"/>
              <a:t>－提案階段</a:t>
            </a:r>
            <a:endParaRPr lang="zh-TW" altLang="en-US" sz="4000" dirty="0"/>
          </a:p>
        </p:txBody>
      </p:sp>
      <p:sp>
        <p:nvSpPr>
          <p:cNvPr id="4" name="文字版面配置區 3"/>
          <p:cNvSpPr>
            <a:spLocks noGrp="1"/>
          </p:cNvSpPr>
          <p:nvPr>
            <p:ph type="body" idx="1"/>
          </p:nvPr>
        </p:nvSpPr>
        <p:spPr>
          <a:solidFill>
            <a:schemeClr val="accent1"/>
          </a:solidFill>
          <a:ln>
            <a:solidFill>
              <a:schemeClr val="accent1"/>
            </a:solidFill>
          </a:ln>
        </p:spPr>
        <p:style>
          <a:lnRef idx="2">
            <a:schemeClr val="accent1"/>
          </a:lnRef>
          <a:fillRef idx="1">
            <a:schemeClr val="lt1"/>
          </a:fillRef>
          <a:effectRef idx="0">
            <a:schemeClr val="accent1"/>
          </a:effectRef>
          <a:fontRef idx="minor">
            <a:schemeClr val="dk1"/>
          </a:fontRef>
        </p:style>
        <p:txBody>
          <a:bodyPr/>
          <a:lstStyle/>
          <a:p>
            <a:pPr algn="ctr"/>
            <a:r>
              <a:rPr lang="zh-TW" altLang="en-US" b="1" dirty="0">
                <a:solidFill>
                  <a:schemeClr val="bg1"/>
                </a:solidFill>
              </a:rPr>
              <a:t>補助對象</a:t>
            </a:r>
          </a:p>
        </p:txBody>
      </p:sp>
      <p:sp>
        <p:nvSpPr>
          <p:cNvPr id="5" name="內容版面配置區 4"/>
          <p:cNvSpPr>
            <a:spLocks noGrp="1"/>
          </p:cNvSpPr>
          <p:nvPr>
            <p:ph sz="half" idx="2"/>
          </p:nvPr>
        </p:nvSpPr>
        <p:spPr>
          <a:noFill/>
        </p:spPr>
        <p:style>
          <a:lnRef idx="2">
            <a:schemeClr val="accent1"/>
          </a:lnRef>
          <a:fillRef idx="1">
            <a:schemeClr val="lt1"/>
          </a:fillRef>
          <a:effectRef idx="0">
            <a:schemeClr val="accent1"/>
          </a:effectRef>
          <a:fontRef idx="minor">
            <a:schemeClr val="dk1"/>
          </a:fontRef>
        </p:style>
        <p:txBody>
          <a:bodyPr anchor="ctr">
            <a:normAutofit fontScale="92500"/>
          </a:bodyPr>
          <a:lstStyle/>
          <a:p>
            <a:pPr algn="just">
              <a:lnSpc>
                <a:spcPct val="150000"/>
              </a:lnSpc>
              <a:spcBef>
                <a:spcPts val="0"/>
              </a:spcBef>
            </a:pPr>
            <a:r>
              <a:rPr lang="zh-TW" altLang="en-US" sz="2100" dirty="0" smtClean="0"/>
              <a:t>科技部計畫衍生之</a:t>
            </a:r>
            <a:r>
              <a:rPr lang="zh-TW" altLang="en-US" sz="2100" b="1" dirty="0" smtClean="0"/>
              <a:t>發明</a:t>
            </a:r>
            <a:r>
              <a:rPr lang="zh-TW" altLang="en-US" sz="2100" dirty="0" smtClean="0"/>
              <a:t>專利申請案</a:t>
            </a:r>
            <a:endParaRPr lang="en-US" altLang="zh-TW" sz="2100" dirty="0"/>
          </a:p>
          <a:p>
            <a:pPr algn="just">
              <a:lnSpc>
                <a:spcPct val="150000"/>
              </a:lnSpc>
              <a:spcBef>
                <a:spcPts val="0"/>
              </a:spcBef>
            </a:pPr>
            <a:r>
              <a:rPr lang="zh-TW" altLang="en-US" sz="2100" dirty="0" smtClean="0"/>
              <a:t>補助項目：</a:t>
            </a:r>
            <a:endParaRPr lang="en-US" altLang="zh-TW" sz="2100" dirty="0" smtClean="0"/>
          </a:p>
          <a:p>
            <a:pPr lvl="1" algn="just">
              <a:lnSpc>
                <a:spcPct val="150000"/>
              </a:lnSpc>
              <a:spcBef>
                <a:spcPts val="0"/>
              </a:spcBef>
            </a:pPr>
            <a:r>
              <a:rPr lang="zh-TW" altLang="en-US" sz="1700" dirty="0" smtClean="0"/>
              <a:t>一</a:t>
            </a:r>
            <a:r>
              <a:rPr lang="zh-TW" altLang="en-US" sz="1700" dirty="0"/>
              <a:t>至多國專利案申請</a:t>
            </a:r>
            <a:r>
              <a:rPr lang="zh-TW" altLang="en-US" sz="1700" dirty="0" smtClean="0"/>
              <a:t>費</a:t>
            </a:r>
            <a:r>
              <a:rPr lang="en-US" altLang="zh-TW" sz="1700" dirty="0" smtClean="0"/>
              <a:t>(</a:t>
            </a:r>
            <a:r>
              <a:rPr lang="zh-TW" altLang="en-US" sz="1700" dirty="0" smtClean="0"/>
              <a:t>中國大陸除外</a:t>
            </a:r>
            <a:r>
              <a:rPr lang="en-US" altLang="zh-TW" sz="1700" dirty="0"/>
              <a:t>)</a:t>
            </a:r>
            <a:endParaRPr lang="zh-TW" altLang="en-US" sz="1700" dirty="0"/>
          </a:p>
          <a:p>
            <a:pPr lvl="1" algn="just">
              <a:lnSpc>
                <a:spcPct val="150000"/>
              </a:lnSpc>
              <a:spcBef>
                <a:spcPts val="0"/>
              </a:spcBef>
            </a:pPr>
            <a:r>
              <a:rPr lang="zh-TW" altLang="en-US" sz="1700" dirty="0" smtClean="0"/>
              <a:t>美國</a:t>
            </a:r>
            <a:r>
              <a:rPr lang="zh-TW" altLang="en-US" sz="1700" dirty="0"/>
              <a:t>臨時案</a:t>
            </a:r>
            <a:r>
              <a:rPr lang="en-US" altLang="zh-TW" sz="1700" dirty="0"/>
              <a:t>(Provisional </a:t>
            </a:r>
            <a:r>
              <a:rPr lang="en-US" altLang="zh-TW" sz="1700" dirty="0" smtClean="0"/>
              <a:t>Application)</a:t>
            </a:r>
            <a:r>
              <a:rPr lang="zh-TW" altLang="en-US" sz="1700" dirty="0"/>
              <a:t>申請費</a:t>
            </a:r>
          </a:p>
          <a:p>
            <a:pPr lvl="1" algn="just">
              <a:lnSpc>
                <a:spcPct val="150000"/>
              </a:lnSpc>
              <a:spcBef>
                <a:spcPts val="0"/>
              </a:spcBef>
            </a:pPr>
            <a:r>
              <a:rPr lang="en-US" altLang="zh-TW" sz="1700" dirty="0" smtClean="0"/>
              <a:t>PCT</a:t>
            </a:r>
            <a:r>
              <a:rPr lang="zh-TW" altLang="en-US" sz="1700" dirty="0"/>
              <a:t>國際階段申請費</a:t>
            </a:r>
          </a:p>
          <a:p>
            <a:pPr lvl="1" algn="just">
              <a:lnSpc>
                <a:spcPct val="150000"/>
              </a:lnSpc>
              <a:spcBef>
                <a:spcPts val="0"/>
              </a:spcBef>
            </a:pPr>
            <a:r>
              <a:rPr lang="zh-TW" altLang="en-US" sz="1700" dirty="0" smtClean="0"/>
              <a:t>調查</a:t>
            </a:r>
            <a:r>
              <a:rPr lang="zh-TW" altLang="en-US" sz="1700" dirty="0"/>
              <a:t>研究費</a:t>
            </a:r>
            <a:r>
              <a:rPr lang="en-US" altLang="zh-TW" sz="1700" dirty="0"/>
              <a:t>/</a:t>
            </a:r>
            <a:r>
              <a:rPr lang="zh-TW" altLang="en-US" sz="1700" dirty="0"/>
              <a:t>專利佈局分析</a:t>
            </a:r>
            <a:r>
              <a:rPr lang="zh-TW" altLang="en-US" sz="1700" dirty="0" smtClean="0"/>
              <a:t>費</a:t>
            </a:r>
            <a:endParaRPr lang="en-US" altLang="zh-TW" sz="1700" dirty="0" smtClean="0"/>
          </a:p>
          <a:p>
            <a:pPr marL="274320" lvl="1" indent="0" algn="just">
              <a:lnSpc>
                <a:spcPct val="150000"/>
              </a:lnSpc>
              <a:spcBef>
                <a:spcPts val="0"/>
              </a:spcBef>
              <a:buNone/>
            </a:pPr>
            <a:r>
              <a:rPr lang="zh-TW" altLang="zh-TW" sz="1600" dirty="0"/>
              <a:t>上述項目可單或複項授予同一研發成果，透過評選程序決定最終同意補助之項目與金額</a:t>
            </a:r>
            <a:r>
              <a:rPr lang="zh-TW" altLang="zh-TW" sz="1600" dirty="0" smtClean="0"/>
              <a:t>。</a:t>
            </a:r>
            <a:endParaRPr lang="en-US" altLang="zh-TW" sz="1600" dirty="0" smtClean="0"/>
          </a:p>
        </p:txBody>
      </p:sp>
      <p:sp>
        <p:nvSpPr>
          <p:cNvPr id="6" name="文字版面配置區 5"/>
          <p:cNvSpPr>
            <a:spLocks noGrp="1"/>
          </p:cNvSpPr>
          <p:nvPr>
            <p:ph type="body" sz="quarter" idx="3"/>
          </p:nvPr>
        </p:nvSpPr>
        <p:spPr>
          <a:solidFill>
            <a:schemeClr val="accent3"/>
          </a:solidFill>
          <a:ln>
            <a:solidFill>
              <a:schemeClr val="accent3"/>
            </a:solidFill>
          </a:ln>
        </p:spPr>
        <p:style>
          <a:lnRef idx="2">
            <a:schemeClr val="accent3"/>
          </a:lnRef>
          <a:fillRef idx="1">
            <a:schemeClr val="lt1"/>
          </a:fillRef>
          <a:effectRef idx="0">
            <a:schemeClr val="accent3"/>
          </a:effectRef>
          <a:fontRef idx="minor">
            <a:schemeClr val="dk1"/>
          </a:fontRef>
        </p:style>
        <p:txBody>
          <a:bodyPr/>
          <a:lstStyle/>
          <a:p>
            <a:pPr algn="ctr"/>
            <a:r>
              <a:rPr lang="zh-TW" altLang="en-US" b="1" dirty="0" smtClean="0">
                <a:solidFill>
                  <a:schemeClr val="bg1"/>
                </a:solidFill>
              </a:rPr>
              <a:t>申請方式</a:t>
            </a:r>
            <a:endParaRPr lang="zh-TW" altLang="en-US" b="1" dirty="0">
              <a:solidFill>
                <a:schemeClr val="bg1"/>
              </a:solidFill>
            </a:endParaRPr>
          </a:p>
        </p:txBody>
      </p:sp>
      <p:sp>
        <p:nvSpPr>
          <p:cNvPr id="7" name="內容版面配置區 6"/>
          <p:cNvSpPr>
            <a:spLocks noGrp="1"/>
          </p:cNvSpPr>
          <p:nvPr>
            <p:ph sz="quarter" idx="4"/>
          </p:nvPr>
        </p:nvSpPr>
        <p:spPr>
          <a:noFill/>
          <a:ln/>
        </p:spPr>
        <p:style>
          <a:lnRef idx="2">
            <a:schemeClr val="accent3"/>
          </a:lnRef>
          <a:fillRef idx="1">
            <a:schemeClr val="lt1"/>
          </a:fillRef>
          <a:effectRef idx="0">
            <a:schemeClr val="accent3"/>
          </a:effectRef>
          <a:fontRef idx="minor">
            <a:schemeClr val="dk1"/>
          </a:fontRef>
        </p:style>
        <p:txBody>
          <a:bodyPr>
            <a:normAutofit fontScale="62500" lnSpcReduction="20000"/>
          </a:bodyPr>
          <a:lstStyle/>
          <a:p>
            <a:pPr algn="just">
              <a:lnSpc>
                <a:spcPct val="150000"/>
              </a:lnSpc>
              <a:spcBef>
                <a:spcPts val="0"/>
              </a:spcBef>
            </a:pPr>
            <a:r>
              <a:rPr lang="zh-TW" altLang="en-US" sz="2900" dirty="0"/>
              <a:t>需繳交資料</a:t>
            </a:r>
            <a:endParaRPr lang="en-US" altLang="zh-TW" sz="2900" dirty="0"/>
          </a:p>
          <a:p>
            <a:pPr lvl="1" algn="just">
              <a:lnSpc>
                <a:spcPct val="170000"/>
              </a:lnSpc>
              <a:spcBef>
                <a:spcPts val="0"/>
              </a:spcBef>
            </a:pPr>
            <a:r>
              <a:rPr lang="en-US" altLang="zh-TW" sz="2200" dirty="0" smtClean="0"/>
              <a:t>[A]</a:t>
            </a:r>
            <a:r>
              <a:rPr lang="zh-TW" altLang="zh-TW" sz="2200" dirty="0" smtClean="0"/>
              <a:t>本校教師暨研究人員計畫研究成果專利申請表</a:t>
            </a:r>
            <a:endParaRPr lang="en-US" altLang="zh-TW" sz="2200" dirty="0" smtClean="0"/>
          </a:p>
          <a:p>
            <a:pPr lvl="1" algn="just">
              <a:lnSpc>
                <a:spcPct val="170000"/>
              </a:lnSpc>
              <a:spcBef>
                <a:spcPts val="0"/>
              </a:spcBef>
            </a:pPr>
            <a:r>
              <a:rPr lang="en-US" altLang="zh-TW" sz="2200" dirty="0" smtClean="0"/>
              <a:t>[B]</a:t>
            </a:r>
            <a:r>
              <a:rPr lang="zh-TW" altLang="zh-TW" sz="2200" dirty="0" smtClean="0"/>
              <a:t>本校專利檢索表</a:t>
            </a:r>
          </a:p>
          <a:p>
            <a:pPr lvl="1" algn="just">
              <a:lnSpc>
                <a:spcPct val="170000"/>
              </a:lnSpc>
              <a:spcBef>
                <a:spcPts val="0"/>
              </a:spcBef>
            </a:pPr>
            <a:r>
              <a:rPr lang="en-US" altLang="zh-TW" sz="2200" dirty="0" smtClean="0"/>
              <a:t>[1]</a:t>
            </a:r>
            <a:r>
              <a:rPr lang="zh-TW" altLang="zh-TW" sz="2200" dirty="0" smtClean="0"/>
              <a:t>補助同意書</a:t>
            </a:r>
            <a:r>
              <a:rPr lang="en-US" altLang="zh-TW" sz="2200" dirty="0" smtClean="0"/>
              <a:t>-</a:t>
            </a:r>
            <a:r>
              <a:rPr lang="zh-TW" altLang="zh-TW" sz="2200" dirty="0" smtClean="0"/>
              <a:t>大南方</a:t>
            </a:r>
          </a:p>
          <a:p>
            <a:pPr lvl="1" algn="just">
              <a:lnSpc>
                <a:spcPct val="170000"/>
              </a:lnSpc>
              <a:spcBef>
                <a:spcPts val="0"/>
              </a:spcBef>
            </a:pPr>
            <a:r>
              <a:rPr lang="en-US" altLang="zh-TW" sz="2200" dirty="0" smtClean="0"/>
              <a:t>[</a:t>
            </a:r>
            <a:r>
              <a:rPr lang="en-US" altLang="zh-TW" sz="2200" dirty="0"/>
              <a:t>2]</a:t>
            </a:r>
            <a:r>
              <a:rPr lang="zh-TW" altLang="zh-TW" sz="2200" dirty="0"/>
              <a:t>技術揭露增填內容暨提案階段評估表</a:t>
            </a:r>
            <a:r>
              <a:rPr lang="en-US" altLang="zh-TW" sz="2200" dirty="0"/>
              <a:t>(</a:t>
            </a:r>
            <a:r>
              <a:rPr lang="zh-TW" altLang="zh-TW" sz="2200" dirty="0"/>
              <a:t>每項成果一份</a:t>
            </a:r>
            <a:r>
              <a:rPr lang="en-US" altLang="zh-TW" sz="2200" dirty="0" smtClean="0"/>
              <a:t>)-</a:t>
            </a:r>
            <a:r>
              <a:rPr lang="zh-TW" altLang="zh-TW" sz="2200" dirty="0" smtClean="0"/>
              <a:t>大南方</a:t>
            </a:r>
            <a:endParaRPr lang="zh-TW" altLang="zh-TW" sz="2200" dirty="0"/>
          </a:p>
          <a:p>
            <a:pPr lvl="1" algn="just">
              <a:lnSpc>
                <a:spcPct val="170000"/>
              </a:lnSpc>
              <a:spcBef>
                <a:spcPts val="0"/>
              </a:spcBef>
            </a:pPr>
            <a:r>
              <a:rPr lang="en-US" altLang="zh-TW" sz="2200" dirty="0"/>
              <a:t>[3]</a:t>
            </a:r>
            <a:r>
              <a:rPr lang="zh-TW" altLang="zh-TW" sz="2200" dirty="0"/>
              <a:t>技術可替代性紀錄</a:t>
            </a:r>
            <a:r>
              <a:rPr lang="zh-TW" altLang="zh-TW" sz="2200" dirty="0" smtClean="0"/>
              <a:t>表</a:t>
            </a:r>
            <a:r>
              <a:rPr lang="en-US" altLang="zh-TW" sz="2200" dirty="0"/>
              <a:t>-</a:t>
            </a:r>
            <a:r>
              <a:rPr lang="zh-TW" altLang="zh-TW" sz="2200" dirty="0" smtClean="0"/>
              <a:t>大南方</a:t>
            </a:r>
            <a:endParaRPr lang="en-US" altLang="zh-TW" sz="2200" dirty="0" smtClean="0"/>
          </a:p>
          <a:p>
            <a:pPr algn="just">
              <a:lnSpc>
                <a:spcPct val="150000"/>
              </a:lnSpc>
              <a:spcBef>
                <a:spcPts val="0"/>
              </a:spcBef>
            </a:pPr>
            <a:r>
              <a:rPr lang="zh-TW" altLang="en-US" sz="2900" dirty="0"/>
              <a:t>收件</a:t>
            </a:r>
            <a:r>
              <a:rPr lang="zh-TW" altLang="en-US" sz="2900" dirty="0" smtClean="0"/>
              <a:t>時間</a:t>
            </a:r>
          </a:p>
          <a:p>
            <a:pPr lvl="1" algn="just">
              <a:lnSpc>
                <a:spcPct val="170000"/>
              </a:lnSpc>
              <a:spcBef>
                <a:spcPts val="0"/>
              </a:spcBef>
            </a:pPr>
            <a:r>
              <a:rPr lang="zh-TW" altLang="en-US" sz="2300" dirty="0" smtClean="0"/>
              <a:t>每年</a:t>
            </a:r>
            <a:r>
              <a:rPr lang="en-US" altLang="zh-TW" sz="2300" dirty="0" smtClean="0"/>
              <a:t>2</a:t>
            </a:r>
            <a:r>
              <a:rPr lang="zh-TW" altLang="en-US" sz="2300" dirty="0" smtClean="0"/>
              <a:t>月、</a:t>
            </a:r>
            <a:r>
              <a:rPr lang="en-US" altLang="zh-TW" sz="2300" dirty="0" smtClean="0"/>
              <a:t>5</a:t>
            </a:r>
            <a:r>
              <a:rPr lang="zh-TW" altLang="en-US" sz="2300" dirty="0" smtClean="0"/>
              <a:t>月、</a:t>
            </a:r>
            <a:r>
              <a:rPr lang="en-US" altLang="zh-TW" sz="2300" dirty="0" smtClean="0"/>
              <a:t>8</a:t>
            </a:r>
            <a:r>
              <a:rPr lang="zh-TW" altLang="en-US" sz="2300" dirty="0" smtClean="0"/>
              <a:t>月實際時間已</a:t>
            </a:r>
            <a:r>
              <a:rPr lang="zh-TW" altLang="en-US" sz="2300" b="1" dirty="0" smtClean="0"/>
              <a:t>當年度公告為準</a:t>
            </a:r>
            <a:endParaRPr lang="zh-TW" altLang="en-US" sz="2000" b="1" dirty="0"/>
          </a:p>
        </p:txBody>
      </p:sp>
    </p:spTree>
    <p:extLst>
      <p:ext uri="{BB962C8B-B14F-4D97-AF65-F5344CB8AC3E}">
        <p14:creationId xmlns:p14="http://schemas.microsoft.com/office/powerpoint/2010/main" val="388030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noAutofit/>
          </a:bodyPr>
          <a:lstStyle/>
          <a:p>
            <a:pPr algn="ctr"/>
            <a:r>
              <a:rPr lang="zh-TW" altLang="zh-TW" sz="4000" dirty="0"/>
              <a:t>科研產業化平台計畫</a:t>
            </a:r>
            <a:r>
              <a:rPr lang="en-US" altLang="zh-TW" sz="4000" dirty="0"/>
              <a:t>-</a:t>
            </a:r>
            <a:r>
              <a:rPr lang="zh-TW" altLang="en-US" sz="4000" dirty="0"/>
              <a:t>大南方平台</a:t>
            </a:r>
            <a:r>
              <a:rPr lang="en-US" altLang="zh-TW" sz="4000" dirty="0"/>
              <a:t/>
            </a:r>
            <a:br>
              <a:rPr lang="en-US" altLang="zh-TW" sz="4000" dirty="0"/>
            </a:br>
            <a:r>
              <a:rPr lang="zh-TW" altLang="en-US" sz="4000" dirty="0"/>
              <a:t>科技部專利優質化評選</a:t>
            </a:r>
            <a:r>
              <a:rPr lang="zh-TW" altLang="en-US" sz="4000" dirty="0" smtClean="0"/>
              <a:t>－審查階段</a:t>
            </a:r>
            <a:endParaRPr lang="zh-TW" altLang="en-US" sz="4000" dirty="0"/>
          </a:p>
        </p:txBody>
      </p:sp>
      <p:sp>
        <p:nvSpPr>
          <p:cNvPr id="4" name="文字版面配置區 3"/>
          <p:cNvSpPr>
            <a:spLocks noGrp="1"/>
          </p:cNvSpPr>
          <p:nvPr>
            <p:ph type="body" idx="1"/>
          </p:nvPr>
        </p:nvSpPr>
        <p:spPr>
          <a:solidFill>
            <a:schemeClr val="accent1"/>
          </a:solidFill>
          <a:ln>
            <a:solidFill>
              <a:schemeClr val="accent1"/>
            </a:solidFill>
          </a:ln>
        </p:spPr>
        <p:style>
          <a:lnRef idx="2">
            <a:schemeClr val="accent1"/>
          </a:lnRef>
          <a:fillRef idx="1">
            <a:schemeClr val="lt1"/>
          </a:fillRef>
          <a:effectRef idx="0">
            <a:schemeClr val="accent1"/>
          </a:effectRef>
          <a:fontRef idx="minor">
            <a:schemeClr val="dk1"/>
          </a:fontRef>
        </p:style>
        <p:txBody>
          <a:bodyPr/>
          <a:lstStyle/>
          <a:p>
            <a:pPr algn="ctr"/>
            <a:r>
              <a:rPr lang="zh-TW" altLang="en-US" b="1" dirty="0">
                <a:solidFill>
                  <a:schemeClr val="bg1"/>
                </a:solidFill>
              </a:rPr>
              <a:t>補助對象</a:t>
            </a:r>
          </a:p>
        </p:txBody>
      </p:sp>
      <p:sp>
        <p:nvSpPr>
          <p:cNvPr id="5" name="內容版面配置區 4"/>
          <p:cNvSpPr>
            <a:spLocks noGrp="1"/>
          </p:cNvSpPr>
          <p:nvPr>
            <p:ph sz="half" idx="2"/>
          </p:nvPr>
        </p:nvSpPr>
        <p:spPr>
          <a:noFill/>
        </p:spPr>
        <p:style>
          <a:lnRef idx="2">
            <a:schemeClr val="accent1"/>
          </a:lnRef>
          <a:fillRef idx="1">
            <a:schemeClr val="lt1"/>
          </a:fillRef>
          <a:effectRef idx="0">
            <a:schemeClr val="accent1"/>
          </a:effectRef>
          <a:fontRef idx="minor">
            <a:schemeClr val="dk1"/>
          </a:fontRef>
        </p:style>
        <p:txBody>
          <a:bodyPr anchor="ctr">
            <a:normAutofit/>
          </a:bodyPr>
          <a:lstStyle/>
          <a:p>
            <a:pPr algn="just">
              <a:lnSpc>
                <a:spcPct val="150000"/>
              </a:lnSpc>
              <a:spcBef>
                <a:spcPts val="0"/>
              </a:spcBef>
            </a:pPr>
            <a:r>
              <a:rPr lang="zh-TW" altLang="en-US" dirty="0" smtClean="0"/>
              <a:t>科技部計畫衍生之</a:t>
            </a:r>
            <a:r>
              <a:rPr lang="zh-TW" altLang="en-US" b="1" dirty="0" smtClean="0"/>
              <a:t>發明</a:t>
            </a:r>
            <a:r>
              <a:rPr lang="zh-TW" altLang="en-US" dirty="0" smtClean="0"/>
              <a:t>專利申復案</a:t>
            </a:r>
            <a:endParaRPr lang="en-US" altLang="zh-TW" dirty="0"/>
          </a:p>
          <a:p>
            <a:pPr algn="just">
              <a:lnSpc>
                <a:spcPct val="150000"/>
              </a:lnSpc>
              <a:spcBef>
                <a:spcPts val="0"/>
              </a:spcBef>
            </a:pPr>
            <a:r>
              <a:rPr lang="zh-TW" altLang="en-US" dirty="0" smtClean="0"/>
              <a:t>補助項目</a:t>
            </a:r>
            <a:r>
              <a:rPr lang="zh-TW" altLang="en-US" dirty="0"/>
              <a:t>：</a:t>
            </a:r>
            <a:r>
              <a:rPr lang="zh-TW" altLang="en-US" u="sng" dirty="0" smtClean="0"/>
              <a:t>申復費用</a:t>
            </a:r>
            <a:endParaRPr lang="en-US" altLang="zh-TW" u="sng" dirty="0"/>
          </a:p>
          <a:p>
            <a:pPr algn="just">
              <a:lnSpc>
                <a:spcPct val="150000"/>
              </a:lnSpc>
              <a:spcBef>
                <a:spcPts val="0"/>
              </a:spcBef>
            </a:pPr>
            <a:r>
              <a:rPr lang="zh-TW" altLang="en-US" dirty="0"/>
              <a:t>具以下情事者</a:t>
            </a:r>
            <a:r>
              <a:rPr lang="zh-TW" altLang="en-US" u="sng" dirty="0" smtClean="0"/>
              <a:t>免填</a:t>
            </a:r>
            <a:r>
              <a:rPr lang="zh-TW" altLang="en-US" dirty="0" smtClean="0"/>
              <a:t>審查表單：</a:t>
            </a:r>
            <a:endParaRPr lang="en-US" altLang="zh-TW" dirty="0" smtClean="0"/>
          </a:p>
          <a:p>
            <a:pPr lvl="1" algn="just">
              <a:lnSpc>
                <a:spcPct val="150000"/>
              </a:lnSpc>
              <a:spcBef>
                <a:spcPts val="0"/>
              </a:spcBef>
            </a:pPr>
            <a:r>
              <a:rPr lang="zh-TW" altLang="en-US" sz="1700" dirty="0" smtClean="0"/>
              <a:t>選擇性限縮</a:t>
            </a:r>
            <a:endParaRPr lang="en-US" altLang="zh-TW" sz="1700" dirty="0" smtClean="0"/>
          </a:p>
          <a:p>
            <a:pPr lvl="1" algn="just">
              <a:lnSpc>
                <a:spcPct val="150000"/>
              </a:lnSpc>
              <a:spcBef>
                <a:spcPts val="0"/>
              </a:spcBef>
            </a:pPr>
            <a:r>
              <a:rPr lang="zh-TW" altLang="en-US" sz="1700" dirty="0"/>
              <a:t>技轉合約有限期限</a:t>
            </a:r>
            <a:r>
              <a:rPr lang="zh-TW" altLang="en-US" sz="1700" dirty="0" smtClean="0"/>
              <a:t>內</a:t>
            </a:r>
            <a:endParaRPr lang="en-US" altLang="zh-TW" sz="1700" dirty="0" smtClean="0"/>
          </a:p>
          <a:p>
            <a:pPr lvl="1" algn="just">
              <a:lnSpc>
                <a:spcPct val="150000"/>
              </a:lnSpc>
              <a:spcBef>
                <a:spcPts val="0"/>
              </a:spcBef>
            </a:pPr>
            <a:r>
              <a:rPr lang="zh-TW" altLang="en-US" sz="1700" dirty="0" smtClean="0">
                <a:solidFill>
                  <a:schemeClr val="tx1"/>
                </a:solidFill>
              </a:rPr>
              <a:t>官方來函限時回覆時間不到兩週</a:t>
            </a:r>
            <a:endParaRPr lang="en-US" altLang="zh-TW" sz="1700" dirty="0" smtClean="0">
              <a:solidFill>
                <a:schemeClr val="tx1"/>
              </a:solidFill>
            </a:endParaRPr>
          </a:p>
          <a:p>
            <a:pPr lvl="1" algn="just">
              <a:lnSpc>
                <a:spcPct val="150000"/>
              </a:lnSpc>
              <a:spcBef>
                <a:spcPts val="0"/>
              </a:spcBef>
            </a:pPr>
            <a:r>
              <a:rPr lang="zh-TW" altLang="en-US" sz="1700" dirty="0" smtClean="0">
                <a:solidFill>
                  <a:schemeClr val="tx1"/>
                </a:solidFill>
              </a:rPr>
              <a:t>核駁理由非無新穎性</a:t>
            </a:r>
            <a:r>
              <a:rPr lang="en-US" altLang="zh-TW" sz="1700" smtClean="0">
                <a:solidFill>
                  <a:schemeClr val="tx1"/>
                </a:solidFill>
              </a:rPr>
              <a:t>/</a:t>
            </a:r>
            <a:r>
              <a:rPr lang="zh-TW" altLang="en-US" sz="1700" smtClean="0">
                <a:solidFill>
                  <a:schemeClr val="tx1"/>
                </a:solidFill>
              </a:rPr>
              <a:t>進步</a:t>
            </a:r>
            <a:r>
              <a:rPr lang="zh-TW" altLang="en-US" sz="1700" dirty="0" smtClean="0">
                <a:solidFill>
                  <a:schemeClr val="tx1"/>
                </a:solidFill>
              </a:rPr>
              <a:t>性之案件</a:t>
            </a:r>
            <a:endParaRPr lang="en-US" altLang="zh-TW" sz="1700" dirty="0">
              <a:solidFill>
                <a:schemeClr val="tx1"/>
              </a:solidFill>
            </a:endParaRPr>
          </a:p>
        </p:txBody>
      </p:sp>
      <p:sp>
        <p:nvSpPr>
          <p:cNvPr id="6" name="文字版面配置區 5"/>
          <p:cNvSpPr>
            <a:spLocks noGrp="1"/>
          </p:cNvSpPr>
          <p:nvPr>
            <p:ph type="body" sz="quarter" idx="3"/>
          </p:nvPr>
        </p:nvSpPr>
        <p:spPr>
          <a:solidFill>
            <a:schemeClr val="accent3"/>
          </a:solidFill>
          <a:ln>
            <a:solidFill>
              <a:schemeClr val="accent3"/>
            </a:solidFill>
          </a:ln>
        </p:spPr>
        <p:style>
          <a:lnRef idx="2">
            <a:schemeClr val="accent3"/>
          </a:lnRef>
          <a:fillRef idx="1">
            <a:schemeClr val="lt1"/>
          </a:fillRef>
          <a:effectRef idx="0">
            <a:schemeClr val="accent3"/>
          </a:effectRef>
          <a:fontRef idx="minor">
            <a:schemeClr val="dk1"/>
          </a:fontRef>
        </p:style>
        <p:txBody>
          <a:bodyPr/>
          <a:lstStyle/>
          <a:p>
            <a:pPr algn="ctr"/>
            <a:r>
              <a:rPr lang="zh-TW" altLang="en-US" b="1" dirty="0" smtClean="0">
                <a:solidFill>
                  <a:schemeClr val="bg1"/>
                </a:solidFill>
              </a:rPr>
              <a:t>申請方式</a:t>
            </a:r>
            <a:endParaRPr lang="zh-TW" altLang="en-US" b="1" dirty="0">
              <a:solidFill>
                <a:schemeClr val="bg1"/>
              </a:solidFill>
            </a:endParaRPr>
          </a:p>
        </p:txBody>
      </p:sp>
      <p:sp>
        <p:nvSpPr>
          <p:cNvPr id="7" name="內容版面配置區 6"/>
          <p:cNvSpPr>
            <a:spLocks noGrp="1"/>
          </p:cNvSpPr>
          <p:nvPr>
            <p:ph sz="quarter" idx="4"/>
          </p:nvPr>
        </p:nvSpPr>
        <p:spPr>
          <a:noFill/>
          <a:ln/>
        </p:spPr>
        <p:style>
          <a:lnRef idx="2">
            <a:schemeClr val="accent3"/>
          </a:lnRef>
          <a:fillRef idx="1">
            <a:schemeClr val="lt1"/>
          </a:fillRef>
          <a:effectRef idx="0">
            <a:schemeClr val="accent3"/>
          </a:effectRef>
          <a:fontRef idx="minor">
            <a:schemeClr val="dk1"/>
          </a:fontRef>
        </p:style>
        <p:txBody>
          <a:bodyPr>
            <a:normAutofit/>
          </a:bodyPr>
          <a:lstStyle/>
          <a:p>
            <a:pPr algn="just">
              <a:lnSpc>
                <a:spcPct val="150000"/>
              </a:lnSpc>
              <a:spcBef>
                <a:spcPts val="0"/>
              </a:spcBef>
            </a:pPr>
            <a:r>
              <a:rPr lang="zh-TW" altLang="en-US" sz="2400" dirty="0">
                <a:latin typeface="微軟正黑體" panose="020B0604030504040204" pitchFamily="34" charset="-120"/>
                <a:ea typeface="微軟正黑體" panose="020B0604030504040204" pitchFamily="34" charset="-120"/>
              </a:rPr>
              <a:t>需繳交資料</a:t>
            </a:r>
            <a:endParaRPr lang="en-US" altLang="zh-TW" sz="2400" dirty="0">
              <a:latin typeface="微軟正黑體" panose="020B0604030504040204" pitchFamily="34" charset="-120"/>
              <a:ea typeface="微軟正黑體" panose="020B0604030504040204" pitchFamily="34" charset="-120"/>
            </a:endParaRPr>
          </a:p>
          <a:p>
            <a:pPr lvl="1" algn="just">
              <a:lnSpc>
                <a:spcPct val="150000"/>
              </a:lnSpc>
              <a:spcBef>
                <a:spcPts val="0"/>
              </a:spcBef>
            </a:pPr>
            <a:r>
              <a:rPr lang="en-US" altLang="zh-TW" sz="2200" dirty="0" smtClean="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rPr>
              <a:t>1</a:t>
            </a:r>
            <a:r>
              <a:rPr lang="en-US" altLang="zh-TW" sz="2200" dirty="0" smtClean="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補助同意</a:t>
            </a:r>
            <a:r>
              <a:rPr lang="zh-TW" altLang="zh-TW" sz="2200" dirty="0" smtClean="0">
                <a:latin typeface="微軟正黑體" panose="020B0604030504040204" pitchFamily="34" charset="-120"/>
                <a:ea typeface="微軟正黑體" panose="020B0604030504040204" pitchFamily="34" charset="-120"/>
              </a:rPr>
              <a:t>書</a:t>
            </a:r>
            <a:r>
              <a:rPr lang="en-US" altLang="zh-TW" sz="2200" dirty="0" smtClean="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大南方</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初次申請</a:t>
            </a:r>
            <a:r>
              <a:rPr lang="en-US" altLang="zh-TW" sz="2200" dirty="0" smtClean="0">
                <a:latin typeface="微軟正黑體" panose="020B0604030504040204" pitchFamily="34" charset="-120"/>
                <a:ea typeface="微軟正黑體" panose="020B0604030504040204" pitchFamily="34" charset="-120"/>
              </a:rPr>
              <a:t>)</a:t>
            </a:r>
            <a:endParaRPr lang="zh-TW" altLang="zh-TW" sz="2200" dirty="0">
              <a:latin typeface="微軟正黑體" panose="020B0604030504040204" pitchFamily="34" charset="-120"/>
              <a:ea typeface="微軟正黑體" panose="020B0604030504040204" pitchFamily="34" charset="-120"/>
            </a:endParaRPr>
          </a:p>
          <a:p>
            <a:pPr lvl="1" algn="just">
              <a:lnSpc>
                <a:spcPct val="150000"/>
              </a:lnSpc>
              <a:spcBef>
                <a:spcPts val="0"/>
              </a:spcBef>
            </a:pPr>
            <a:r>
              <a:rPr lang="en-US" altLang="zh-TW" sz="2200" dirty="0" smtClean="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rPr>
              <a:t>3]</a:t>
            </a:r>
            <a:r>
              <a:rPr lang="zh-TW" altLang="zh-TW" sz="2200" dirty="0">
                <a:latin typeface="微軟正黑體" panose="020B0604030504040204" pitchFamily="34" charset="-120"/>
                <a:ea typeface="微軟正黑體" panose="020B0604030504040204" pitchFamily="34" charset="-120"/>
              </a:rPr>
              <a:t>技術可替代性紀錄</a:t>
            </a:r>
            <a:r>
              <a:rPr lang="zh-TW" altLang="zh-TW" sz="2200" dirty="0" smtClean="0">
                <a:latin typeface="微軟正黑體" panose="020B0604030504040204" pitchFamily="34" charset="-120"/>
                <a:ea typeface="微軟正黑體" panose="020B0604030504040204" pitchFamily="34" charset="-120"/>
              </a:rPr>
              <a:t>表</a:t>
            </a:r>
            <a:r>
              <a:rPr lang="en-US" altLang="zh-TW" sz="2200" dirty="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大南方</a:t>
            </a:r>
            <a:endParaRPr lang="en-US" altLang="zh-TW" sz="2200" dirty="0" smtClean="0">
              <a:latin typeface="微軟正黑體" panose="020B0604030504040204" pitchFamily="34" charset="-120"/>
              <a:ea typeface="微軟正黑體" panose="020B0604030504040204" pitchFamily="34" charset="-120"/>
            </a:endParaRPr>
          </a:p>
          <a:p>
            <a:pPr lvl="1" algn="just">
              <a:lnSpc>
                <a:spcPct val="150000"/>
              </a:lnSpc>
              <a:spcBef>
                <a:spcPts val="0"/>
              </a:spcBef>
            </a:pPr>
            <a:r>
              <a:rPr lang="en-US" altLang="zh-TW" sz="2200" dirty="0">
                <a:latin typeface="微軟正黑體" panose="020B0604030504040204" pitchFamily="34" charset="-120"/>
                <a:ea typeface="微軟正黑體" panose="020B0604030504040204" pitchFamily="34" charset="-120"/>
              </a:rPr>
              <a:t>[4]</a:t>
            </a:r>
            <a:r>
              <a:rPr lang="zh-TW" altLang="en-US" sz="2200" dirty="0">
                <a:latin typeface="微軟正黑體" panose="020B0604030504040204" pitchFamily="34" charset="-120"/>
                <a:ea typeface="微軟正黑體" panose="020B0604030504040204" pitchFamily="34" charset="-120"/>
              </a:rPr>
              <a:t>審查評估表</a:t>
            </a:r>
            <a:endParaRPr lang="en-US" altLang="zh-TW" sz="2200" dirty="0" smtClean="0">
              <a:latin typeface="微軟正黑體" panose="020B0604030504040204" pitchFamily="34" charset="-120"/>
              <a:ea typeface="微軟正黑體" panose="020B0604030504040204" pitchFamily="34" charset="-120"/>
            </a:endParaRPr>
          </a:p>
          <a:p>
            <a:pPr algn="just">
              <a:lnSpc>
                <a:spcPct val="150000"/>
              </a:lnSpc>
              <a:spcBef>
                <a:spcPts val="0"/>
              </a:spcBef>
            </a:pPr>
            <a:r>
              <a:rPr lang="zh-TW" altLang="en-US" sz="2400" dirty="0">
                <a:latin typeface="微軟正黑體" panose="020B0604030504040204" pitchFamily="34" charset="-120"/>
                <a:ea typeface="微軟正黑體" panose="020B0604030504040204" pitchFamily="34" charset="-120"/>
              </a:rPr>
              <a:t>收件時間</a:t>
            </a:r>
            <a:endParaRPr lang="en-US" altLang="zh-TW" sz="2400" dirty="0">
              <a:latin typeface="微軟正黑體" panose="020B0604030504040204" pitchFamily="34" charset="-120"/>
              <a:ea typeface="微軟正黑體" panose="020B0604030504040204" pitchFamily="34" charset="-120"/>
            </a:endParaRPr>
          </a:p>
          <a:p>
            <a:pPr lvl="1" algn="just">
              <a:lnSpc>
                <a:spcPct val="150000"/>
              </a:lnSpc>
              <a:spcBef>
                <a:spcPts val="0"/>
              </a:spcBef>
            </a:pPr>
            <a:r>
              <a:rPr lang="zh-TW" altLang="en-US" sz="2200" dirty="0">
                <a:latin typeface="微軟正黑體" panose="020B0604030504040204" pitchFamily="34" charset="-120"/>
                <a:ea typeface="微軟正黑體" panose="020B0604030504040204" pitchFamily="34" charset="-120"/>
              </a:rPr>
              <a:t>隨到隨審</a:t>
            </a:r>
          </a:p>
        </p:txBody>
      </p:sp>
    </p:spTree>
    <p:extLst>
      <p:ext uri="{BB962C8B-B14F-4D97-AF65-F5344CB8AC3E}">
        <p14:creationId xmlns:p14="http://schemas.microsoft.com/office/powerpoint/2010/main" val="102658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noAutofit/>
          </a:bodyPr>
          <a:lstStyle/>
          <a:p>
            <a:pPr algn="ctr"/>
            <a:r>
              <a:rPr lang="zh-TW" altLang="zh-TW" sz="4000" dirty="0"/>
              <a:t>科研產業化平台計畫</a:t>
            </a:r>
            <a:r>
              <a:rPr lang="en-US" altLang="zh-TW" sz="4000" dirty="0"/>
              <a:t>-</a:t>
            </a:r>
            <a:r>
              <a:rPr lang="zh-TW" altLang="en-US" sz="4000" dirty="0"/>
              <a:t>大南方平台</a:t>
            </a:r>
            <a:r>
              <a:rPr lang="en-US" altLang="zh-TW" sz="4000" dirty="0"/>
              <a:t/>
            </a:r>
            <a:br>
              <a:rPr lang="en-US" altLang="zh-TW" sz="4000" dirty="0"/>
            </a:br>
            <a:r>
              <a:rPr lang="zh-TW" altLang="en-US" sz="4000" dirty="0"/>
              <a:t>科技部專利優質化評選</a:t>
            </a:r>
            <a:r>
              <a:rPr lang="zh-TW" altLang="en-US" sz="4000" dirty="0" smtClean="0"/>
              <a:t>－領證階段</a:t>
            </a:r>
            <a:endParaRPr lang="zh-TW" altLang="en-US" sz="4000" dirty="0"/>
          </a:p>
        </p:txBody>
      </p:sp>
      <p:sp>
        <p:nvSpPr>
          <p:cNvPr id="4" name="文字版面配置區 3"/>
          <p:cNvSpPr>
            <a:spLocks noGrp="1"/>
          </p:cNvSpPr>
          <p:nvPr>
            <p:ph type="body" idx="1"/>
          </p:nvPr>
        </p:nvSpPr>
        <p:spPr>
          <a:solidFill>
            <a:schemeClr val="accent1"/>
          </a:solidFill>
          <a:ln>
            <a:solidFill>
              <a:schemeClr val="accent1"/>
            </a:solidFill>
          </a:ln>
        </p:spPr>
        <p:style>
          <a:lnRef idx="2">
            <a:schemeClr val="accent1"/>
          </a:lnRef>
          <a:fillRef idx="1">
            <a:schemeClr val="lt1"/>
          </a:fillRef>
          <a:effectRef idx="0">
            <a:schemeClr val="accent1"/>
          </a:effectRef>
          <a:fontRef idx="minor">
            <a:schemeClr val="dk1"/>
          </a:fontRef>
        </p:style>
        <p:txBody>
          <a:bodyPr/>
          <a:lstStyle/>
          <a:p>
            <a:pPr algn="ctr"/>
            <a:r>
              <a:rPr lang="zh-TW" altLang="en-US" b="1" dirty="0">
                <a:solidFill>
                  <a:schemeClr val="bg1"/>
                </a:solidFill>
              </a:rPr>
              <a:t>補助對象</a:t>
            </a:r>
          </a:p>
        </p:txBody>
      </p:sp>
      <p:sp>
        <p:nvSpPr>
          <p:cNvPr id="5" name="內容版面配置區 4"/>
          <p:cNvSpPr>
            <a:spLocks noGrp="1"/>
          </p:cNvSpPr>
          <p:nvPr>
            <p:ph sz="half" idx="2"/>
          </p:nvPr>
        </p:nvSpPr>
        <p:spPr>
          <a:noFill/>
        </p:spPr>
        <p:style>
          <a:lnRef idx="2">
            <a:schemeClr val="accent1"/>
          </a:lnRef>
          <a:fillRef idx="1">
            <a:schemeClr val="lt1"/>
          </a:fillRef>
          <a:effectRef idx="0">
            <a:schemeClr val="accent1"/>
          </a:effectRef>
          <a:fontRef idx="minor">
            <a:schemeClr val="dk1"/>
          </a:fontRef>
        </p:style>
        <p:txBody>
          <a:bodyPr anchor="ctr">
            <a:normAutofit/>
          </a:bodyPr>
          <a:lstStyle/>
          <a:p>
            <a:pPr algn="just">
              <a:lnSpc>
                <a:spcPct val="150000"/>
              </a:lnSpc>
              <a:spcBef>
                <a:spcPts val="0"/>
              </a:spcBef>
            </a:pPr>
            <a:r>
              <a:rPr lang="zh-TW" altLang="en-US" dirty="0" smtClean="0"/>
              <a:t>科技部計畫衍生之</a:t>
            </a:r>
            <a:r>
              <a:rPr lang="zh-TW" altLang="en-US" b="1" dirty="0" smtClean="0"/>
              <a:t>發明</a:t>
            </a:r>
            <a:r>
              <a:rPr lang="zh-TW" altLang="en-US" dirty="0" smtClean="0"/>
              <a:t>專利申請案</a:t>
            </a:r>
            <a:endParaRPr lang="en-US" altLang="zh-TW" dirty="0"/>
          </a:p>
          <a:p>
            <a:pPr algn="just">
              <a:lnSpc>
                <a:spcPct val="150000"/>
              </a:lnSpc>
              <a:spcBef>
                <a:spcPts val="0"/>
              </a:spcBef>
            </a:pPr>
            <a:r>
              <a:rPr lang="zh-TW" altLang="en-US" dirty="0" smtClean="0"/>
              <a:t>補助項目：</a:t>
            </a:r>
            <a:endParaRPr lang="en-US" altLang="zh-TW" dirty="0" smtClean="0"/>
          </a:p>
          <a:p>
            <a:pPr lvl="1" algn="just">
              <a:lnSpc>
                <a:spcPct val="150000"/>
              </a:lnSpc>
              <a:spcBef>
                <a:spcPts val="0"/>
              </a:spcBef>
            </a:pPr>
            <a:r>
              <a:rPr lang="zh-TW" altLang="en-US" dirty="0" smtClean="0"/>
              <a:t>中華民國</a:t>
            </a:r>
            <a:r>
              <a:rPr lang="en-US" altLang="zh-TW" dirty="0" smtClean="0"/>
              <a:t>-</a:t>
            </a:r>
            <a:r>
              <a:rPr lang="zh-TW" altLang="en-US" dirty="0" smtClean="0"/>
              <a:t>領證費用及</a:t>
            </a:r>
            <a:r>
              <a:rPr lang="en-US" altLang="zh-TW" dirty="0" smtClean="0"/>
              <a:t>1-3</a:t>
            </a:r>
            <a:r>
              <a:rPr lang="zh-TW" altLang="en-US" dirty="0" smtClean="0"/>
              <a:t>年年費</a:t>
            </a:r>
            <a:endParaRPr lang="en-US" altLang="zh-TW" dirty="0" smtClean="0"/>
          </a:p>
          <a:p>
            <a:pPr lvl="1" algn="just">
              <a:lnSpc>
                <a:spcPct val="150000"/>
              </a:lnSpc>
              <a:spcBef>
                <a:spcPts val="0"/>
              </a:spcBef>
            </a:pPr>
            <a:r>
              <a:rPr lang="zh-TW" altLang="en-US" dirty="0" smtClean="0"/>
              <a:t>國外</a:t>
            </a:r>
            <a:r>
              <a:rPr lang="en-US" altLang="zh-TW" dirty="0" smtClean="0"/>
              <a:t>-</a:t>
            </a:r>
            <a:r>
              <a:rPr lang="zh-TW" altLang="en-US" dirty="0" smtClean="0"/>
              <a:t>領證費及下一期維護費用</a:t>
            </a:r>
            <a:endParaRPr lang="en-US" altLang="zh-TW" dirty="0" smtClean="0"/>
          </a:p>
          <a:p>
            <a:pPr algn="just">
              <a:lnSpc>
                <a:spcPct val="150000"/>
              </a:lnSpc>
              <a:spcBef>
                <a:spcPts val="0"/>
              </a:spcBef>
            </a:pPr>
            <a:r>
              <a:rPr lang="zh-TW" altLang="en-US" dirty="0" smtClean="0"/>
              <a:t>具以下情事者免予審查</a:t>
            </a:r>
            <a:endParaRPr lang="en-US" altLang="zh-TW" dirty="0" smtClean="0"/>
          </a:p>
          <a:p>
            <a:pPr lvl="1" algn="just">
              <a:lnSpc>
                <a:spcPct val="150000"/>
              </a:lnSpc>
              <a:spcBef>
                <a:spcPts val="0"/>
              </a:spcBef>
            </a:pPr>
            <a:r>
              <a:rPr lang="zh-TW" altLang="en-US" dirty="0" smtClean="0"/>
              <a:t>已通過專利優化程序評選</a:t>
            </a:r>
            <a:r>
              <a:rPr lang="en-US" altLang="zh-TW" dirty="0" smtClean="0"/>
              <a:t>(</a:t>
            </a:r>
            <a:r>
              <a:rPr lang="zh-TW" altLang="en-US" dirty="0" smtClean="0"/>
              <a:t>提案、審查</a:t>
            </a:r>
            <a:r>
              <a:rPr lang="en-US" altLang="zh-TW" dirty="0" smtClean="0"/>
              <a:t>)</a:t>
            </a:r>
          </a:p>
        </p:txBody>
      </p:sp>
      <p:sp>
        <p:nvSpPr>
          <p:cNvPr id="6" name="文字版面配置區 5"/>
          <p:cNvSpPr>
            <a:spLocks noGrp="1"/>
          </p:cNvSpPr>
          <p:nvPr>
            <p:ph type="body" sz="quarter" idx="3"/>
          </p:nvPr>
        </p:nvSpPr>
        <p:spPr>
          <a:solidFill>
            <a:schemeClr val="accent3"/>
          </a:solidFill>
          <a:ln>
            <a:solidFill>
              <a:schemeClr val="accent3"/>
            </a:solidFill>
          </a:ln>
        </p:spPr>
        <p:style>
          <a:lnRef idx="2">
            <a:schemeClr val="accent3"/>
          </a:lnRef>
          <a:fillRef idx="1">
            <a:schemeClr val="lt1"/>
          </a:fillRef>
          <a:effectRef idx="0">
            <a:schemeClr val="accent3"/>
          </a:effectRef>
          <a:fontRef idx="minor">
            <a:schemeClr val="dk1"/>
          </a:fontRef>
        </p:style>
        <p:txBody>
          <a:bodyPr/>
          <a:lstStyle/>
          <a:p>
            <a:pPr algn="ctr"/>
            <a:r>
              <a:rPr lang="zh-TW" altLang="en-US" b="1" dirty="0" smtClean="0">
                <a:solidFill>
                  <a:schemeClr val="bg1"/>
                </a:solidFill>
              </a:rPr>
              <a:t>申請方式</a:t>
            </a:r>
            <a:endParaRPr lang="zh-TW" altLang="en-US" b="1" dirty="0">
              <a:solidFill>
                <a:schemeClr val="bg1"/>
              </a:solidFill>
            </a:endParaRPr>
          </a:p>
        </p:txBody>
      </p:sp>
      <p:sp>
        <p:nvSpPr>
          <p:cNvPr id="7" name="內容版面配置區 6"/>
          <p:cNvSpPr>
            <a:spLocks noGrp="1"/>
          </p:cNvSpPr>
          <p:nvPr>
            <p:ph sz="quarter" idx="4"/>
          </p:nvPr>
        </p:nvSpPr>
        <p:spPr>
          <a:noFill/>
          <a:ln/>
        </p:spPr>
        <p:style>
          <a:lnRef idx="2">
            <a:schemeClr val="accent3"/>
          </a:lnRef>
          <a:fillRef idx="1">
            <a:schemeClr val="lt1"/>
          </a:fillRef>
          <a:effectRef idx="0">
            <a:schemeClr val="accent3"/>
          </a:effectRef>
          <a:fontRef idx="minor">
            <a:schemeClr val="dk1"/>
          </a:fontRef>
        </p:style>
        <p:txBody>
          <a:bodyPr>
            <a:normAutofit/>
          </a:bodyPr>
          <a:lstStyle/>
          <a:p>
            <a:pPr algn="just">
              <a:lnSpc>
                <a:spcPct val="150000"/>
              </a:lnSpc>
              <a:spcBef>
                <a:spcPts val="0"/>
              </a:spcBef>
            </a:pPr>
            <a:r>
              <a:rPr lang="zh-TW" altLang="en-US" sz="2400" dirty="0"/>
              <a:t>需繳交資料</a:t>
            </a:r>
            <a:endParaRPr lang="en-US" altLang="zh-TW" sz="2400" dirty="0"/>
          </a:p>
          <a:p>
            <a:pPr lvl="1" algn="just">
              <a:lnSpc>
                <a:spcPct val="150000"/>
              </a:lnSpc>
              <a:spcBef>
                <a:spcPts val="0"/>
              </a:spcBef>
            </a:pPr>
            <a:r>
              <a:rPr lang="en-US" altLang="zh-TW" sz="2200" dirty="0">
                <a:latin typeface="微軟正黑體" panose="020B0604030504040204" pitchFamily="34" charset="-120"/>
                <a:ea typeface="微軟正黑體" panose="020B0604030504040204" pitchFamily="34" charset="-120"/>
              </a:rPr>
              <a:t>[1]</a:t>
            </a:r>
            <a:r>
              <a:rPr lang="zh-TW" altLang="zh-TW" sz="2200" dirty="0"/>
              <a:t>補助同意</a:t>
            </a:r>
            <a:r>
              <a:rPr lang="zh-TW" altLang="zh-TW" sz="2200" dirty="0" smtClean="0"/>
              <a:t>書</a:t>
            </a:r>
            <a:r>
              <a:rPr lang="en-US" altLang="zh-TW" sz="2200" dirty="0">
                <a:latin typeface="+mn-ea"/>
              </a:rPr>
              <a:t>-</a:t>
            </a:r>
            <a:r>
              <a:rPr lang="zh-TW" altLang="en-US" sz="2200" dirty="0">
                <a:latin typeface="+mn-ea"/>
              </a:rPr>
              <a:t>大南方</a:t>
            </a:r>
            <a:r>
              <a:rPr lang="en-US" altLang="zh-TW" sz="2200" dirty="0" smtClean="0">
                <a:latin typeface="微軟正黑體" panose="020B0604030504040204" pitchFamily="34" charset="-120"/>
              </a:rPr>
              <a:t>(</a:t>
            </a:r>
            <a:r>
              <a:rPr lang="zh-TW" altLang="en-US" sz="2200" dirty="0">
                <a:latin typeface="微軟正黑體" panose="020B0604030504040204" pitchFamily="34" charset="-120"/>
              </a:rPr>
              <a:t>初次申請</a:t>
            </a:r>
            <a:r>
              <a:rPr lang="en-US" altLang="zh-TW" sz="2200" dirty="0" smtClean="0">
                <a:latin typeface="微軟正黑體" panose="020B0604030504040204" pitchFamily="34" charset="-120"/>
              </a:rPr>
              <a:t>)</a:t>
            </a:r>
            <a:endParaRPr lang="zh-TW" altLang="zh-TW" sz="2200" dirty="0"/>
          </a:p>
          <a:p>
            <a:pPr lvl="1" algn="just">
              <a:lnSpc>
                <a:spcPct val="150000"/>
              </a:lnSpc>
              <a:spcBef>
                <a:spcPts val="0"/>
              </a:spcBef>
            </a:pPr>
            <a:r>
              <a:rPr lang="en-US" altLang="zh-TW"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rPr>
              <a:t>3]</a:t>
            </a:r>
            <a:r>
              <a:rPr lang="zh-TW" altLang="en-US" sz="2200" dirty="0"/>
              <a:t>技術可替代性紀錄</a:t>
            </a:r>
            <a:r>
              <a:rPr lang="zh-TW" altLang="en-US" sz="2200" dirty="0" smtClean="0"/>
              <a:t>表</a:t>
            </a:r>
            <a:r>
              <a:rPr lang="en-US" altLang="zh-TW" sz="2200" dirty="0">
                <a:latin typeface="+mn-ea"/>
              </a:rPr>
              <a:t>-</a:t>
            </a:r>
            <a:r>
              <a:rPr lang="zh-TW" altLang="en-US" sz="2200" dirty="0">
                <a:latin typeface="+mn-ea"/>
              </a:rPr>
              <a:t>大南方</a:t>
            </a:r>
            <a:endParaRPr lang="en-US" altLang="zh-TW" sz="2200" dirty="0" smtClean="0"/>
          </a:p>
          <a:p>
            <a:pPr lvl="1" algn="just">
              <a:lnSpc>
                <a:spcPct val="150000"/>
              </a:lnSpc>
              <a:spcBef>
                <a:spcPts val="0"/>
              </a:spcBef>
            </a:pPr>
            <a:r>
              <a:rPr lang="en-US" altLang="zh-TW" sz="2200" dirty="0">
                <a:latin typeface="微軟正黑體" panose="020B0604030504040204" pitchFamily="34" charset="-120"/>
                <a:ea typeface="微軟正黑體" panose="020B0604030504040204" pitchFamily="34" charset="-120"/>
              </a:rPr>
              <a:t>[5]</a:t>
            </a:r>
            <a:r>
              <a:rPr lang="zh-TW" altLang="en-US" sz="2200" dirty="0"/>
              <a:t>維護評估表</a:t>
            </a:r>
          </a:p>
          <a:p>
            <a:pPr algn="just">
              <a:lnSpc>
                <a:spcPct val="150000"/>
              </a:lnSpc>
              <a:spcBef>
                <a:spcPts val="0"/>
              </a:spcBef>
            </a:pPr>
            <a:r>
              <a:rPr lang="zh-TW" altLang="en-US" sz="2400" dirty="0" smtClean="0"/>
              <a:t>收件時間</a:t>
            </a:r>
            <a:endParaRPr lang="en-US" altLang="zh-TW" sz="2400" dirty="0" smtClean="0"/>
          </a:p>
          <a:p>
            <a:pPr lvl="1" algn="just">
              <a:lnSpc>
                <a:spcPct val="150000"/>
              </a:lnSpc>
              <a:spcBef>
                <a:spcPts val="0"/>
              </a:spcBef>
            </a:pPr>
            <a:r>
              <a:rPr lang="zh-TW" altLang="en-US" sz="2200" dirty="0"/>
              <a:t>隨到隨審</a:t>
            </a:r>
          </a:p>
        </p:txBody>
      </p:sp>
    </p:spTree>
    <p:extLst>
      <p:ext uri="{BB962C8B-B14F-4D97-AF65-F5344CB8AC3E}">
        <p14:creationId xmlns:p14="http://schemas.microsoft.com/office/powerpoint/2010/main" val="12102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noAutofit/>
          </a:bodyPr>
          <a:lstStyle/>
          <a:p>
            <a:pPr algn="ctr"/>
            <a:r>
              <a:rPr lang="zh-TW" altLang="zh-TW" sz="4000" dirty="0"/>
              <a:t>科研產業化平台計畫</a:t>
            </a:r>
            <a:r>
              <a:rPr lang="en-US" altLang="zh-TW" sz="4000" dirty="0"/>
              <a:t>-</a:t>
            </a:r>
            <a:r>
              <a:rPr lang="zh-TW" altLang="en-US" sz="4000" dirty="0"/>
              <a:t>大南方平台</a:t>
            </a:r>
            <a:r>
              <a:rPr lang="en-US" altLang="zh-TW" sz="4000" dirty="0"/>
              <a:t/>
            </a:r>
            <a:br>
              <a:rPr lang="en-US" altLang="zh-TW" sz="4000" dirty="0"/>
            </a:br>
            <a:r>
              <a:rPr lang="zh-TW" altLang="en-US" sz="4000" dirty="0"/>
              <a:t>科技部專利優質化評選</a:t>
            </a:r>
            <a:r>
              <a:rPr lang="zh-TW" altLang="en-US" sz="4000" dirty="0" smtClean="0"/>
              <a:t>－維護階段</a:t>
            </a:r>
            <a:endParaRPr lang="zh-TW" altLang="en-US" sz="4000" dirty="0"/>
          </a:p>
        </p:txBody>
      </p:sp>
      <p:sp>
        <p:nvSpPr>
          <p:cNvPr id="4" name="文字版面配置區 3"/>
          <p:cNvSpPr>
            <a:spLocks noGrp="1"/>
          </p:cNvSpPr>
          <p:nvPr>
            <p:ph type="body" idx="1"/>
          </p:nvPr>
        </p:nvSpPr>
        <p:spPr>
          <a:solidFill>
            <a:schemeClr val="accent1"/>
          </a:solidFill>
          <a:ln>
            <a:solidFill>
              <a:schemeClr val="accent1"/>
            </a:solidFill>
          </a:ln>
        </p:spPr>
        <p:style>
          <a:lnRef idx="2">
            <a:schemeClr val="accent1"/>
          </a:lnRef>
          <a:fillRef idx="1">
            <a:schemeClr val="lt1"/>
          </a:fillRef>
          <a:effectRef idx="0">
            <a:schemeClr val="accent1"/>
          </a:effectRef>
          <a:fontRef idx="minor">
            <a:schemeClr val="dk1"/>
          </a:fontRef>
        </p:style>
        <p:txBody>
          <a:bodyPr/>
          <a:lstStyle/>
          <a:p>
            <a:pPr algn="ctr"/>
            <a:r>
              <a:rPr lang="zh-TW" altLang="en-US" b="1" dirty="0">
                <a:solidFill>
                  <a:schemeClr val="bg1"/>
                </a:solidFill>
              </a:rPr>
              <a:t>補助對象</a:t>
            </a:r>
          </a:p>
        </p:txBody>
      </p:sp>
      <p:sp>
        <p:nvSpPr>
          <p:cNvPr id="5" name="內容版面配置區 4"/>
          <p:cNvSpPr>
            <a:spLocks noGrp="1"/>
          </p:cNvSpPr>
          <p:nvPr>
            <p:ph sz="half" idx="2"/>
          </p:nvPr>
        </p:nvSpPr>
        <p:spPr>
          <a:xfrm>
            <a:off x="1295400" y="2503713"/>
            <a:ext cx="4572000" cy="3287487"/>
          </a:xfrm>
          <a:noFill/>
        </p:spPr>
        <p:style>
          <a:lnRef idx="2">
            <a:schemeClr val="accent1"/>
          </a:lnRef>
          <a:fillRef idx="1">
            <a:schemeClr val="lt1"/>
          </a:fillRef>
          <a:effectRef idx="0">
            <a:schemeClr val="accent1"/>
          </a:effectRef>
          <a:fontRef idx="minor">
            <a:schemeClr val="dk1"/>
          </a:fontRef>
        </p:style>
        <p:txBody>
          <a:bodyPr anchor="ctr">
            <a:normAutofit/>
          </a:bodyPr>
          <a:lstStyle/>
          <a:p>
            <a:pPr algn="just">
              <a:lnSpc>
                <a:spcPct val="160000"/>
              </a:lnSpc>
              <a:spcBef>
                <a:spcPts val="0"/>
              </a:spcBef>
            </a:pPr>
            <a:r>
              <a:rPr lang="zh-TW" altLang="en-US" sz="1900" dirty="0" smtClean="0"/>
              <a:t>科技部計畫衍生之</a:t>
            </a:r>
            <a:r>
              <a:rPr lang="zh-TW" altLang="en-US" sz="1900" b="1" dirty="0" smtClean="0"/>
              <a:t>發明</a:t>
            </a:r>
            <a:r>
              <a:rPr lang="zh-TW" altLang="en-US" sz="1900" dirty="0" smtClean="0"/>
              <a:t>專利申請案</a:t>
            </a:r>
            <a:endParaRPr lang="en-US" altLang="zh-TW" sz="1900" dirty="0"/>
          </a:p>
          <a:p>
            <a:pPr algn="just">
              <a:lnSpc>
                <a:spcPct val="160000"/>
              </a:lnSpc>
              <a:spcBef>
                <a:spcPts val="0"/>
              </a:spcBef>
            </a:pPr>
            <a:r>
              <a:rPr lang="zh-TW" altLang="en-US" sz="1900" dirty="0"/>
              <a:t>補助項目：各國專利下一期維護費用</a:t>
            </a:r>
            <a:endParaRPr lang="en-US" altLang="zh-TW" sz="1900" dirty="0"/>
          </a:p>
          <a:p>
            <a:pPr algn="just">
              <a:lnSpc>
                <a:spcPct val="160000"/>
              </a:lnSpc>
              <a:spcBef>
                <a:spcPts val="0"/>
              </a:spcBef>
            </a:pPr>
            <a:r>
              <a:rPr lang="zh-TW" altLang="en-US" sz="1900" dirty="0" smtClean="0"/>
              <a:t>受理案件期間</a:t>
            </a:r>
            <a:endParaRPr lang="en-US" altLang="zh-TW" sz="1900" dirty="0" smtClean="0"/>
          </a:p>
          <a:p>
            <a:pPr lvl="1" algn="just">
              <a:lnSpc>
                <a:spcPct val="160000"/>
              </a:lnSpc>
              <a:spcBef>
                <a:spcPts val="0"/>
              </a:spcBef>
            </a:pPr>
            <a:r>
              <a:rPr lang="zh-TW" altLang="en-US" sz="1700" dirty="0" smtClean="0"/>
              <a:t>當年度</a:t>
            </a:r>
            <a:r>
              <a:rPr lang="en-US" altLang="zh-TW" sz="1700" dirty="0" smtClean="0"/>
              <a:t>7</a:t>
            </a:r>
            <a:r>
              <a:rPr lang="zh-TW" altLang="en-US" sz="1700" dirty="0" smtClean="0"/>
              <a:t>月起到隔年度</a:t>
            </a:r>
            <a:r>
              <a:rPr lang="en-US" altLang="zh-TW" sz="1700" dirty="0" smtClean="0"/>
              <a:t>12</a:t>
            </a:r>
            <a:r>
              <a:rPr lang="zh-TW" altLang="en-US" sz="1700" dirty="0" smtClean="0"/>
              <a:t>月底預計維護案件</a:t>
            </a:r>
            <a:r>
              <a:rPr lang="en-US" altLang="zh-TW" sz="1700" dirty="0" smtClean="0"/>
              <a:t>(111/07/01-112/12/31)</a:t>
            </a:r>
          </a:p>
        </p:txBody>
      </p:sp>
      <p:sp>
        <p:nvSpPr>
          <p:cNvPr id="6" name="文字版面配置區 5"/>
          <p:cNvSpPr>
            <a:spLocks noGrp="1"/>
          </p:cNvSpPr>
          <p:nvPr>
            <p:ph type="body" sz="quarter" idx="3"/>
          </p:nvPr>
        </p:nvSpPr>
        <p:spPr>
          <a:solidFill>
            <a:schemeClr val="accent3"/>
          </a:solidFill>
          <a:ln>
            <a:solidFill>
              <a:schemeClr val="accent3"/>
            </a:solidFill>
          </a:ln>
        </p:spPr>
        <p:style>
          <a:lnRef idx="2">
            <a:schemeClr val="accent3"/>
          </a:lnRef>
          <a:fillRef idx="1">
            <a:schemeClr val="lt1"/>
          </a:fillRef>
          <a:effectRef idx="0">
            <a:schemeClr val="accent3"/>
          </a:effectRef>
          <a:fontRef idx="minor">
            <a:schemeClr val="dk1"/>
          </a:fontRef>
        </p:style>
        <p:txBody>
          <a:bodyPr/>
          <a:lstStyle/>
          <a:p>
            <a:pPr algn="ctr"/>
            <a:r>
              <a:rPr lang="zh-TW" altLang="en-US" b="1" dirty="0" smtClean="0">
                <a:solidFill>
                  <a:schemeClr val="bg1"/>
                </a:solidFill>
              </a:rPr>
              <a:t>申請方式</a:t>
            </a:r>
            <a:endParaRPr lang="zh-TW" altLang="en-US" b="1" dirty="0">
              <a:solidFill>
                <a:schemeClr val="bg1"/>
              </a:solidFill>
            </a:endParaRPr>
          </a:p>
        </p:txBody>
      </p:sp>
      <p:sp>
        <p:nvSpPr>
          <p:cNvPr id="7" name="內容版面配置區 6"/>
          <p:cNvSpPr>
            <a:spLocks noGrp="1"/>
          </p:cNvSpPr>
          <p:nvPr>
            <p:ph sz="quarter" idx="4"/>
          </p:nvPr>
        </p:nvSpPr>
        <p:spPr>
          <a:noFill/>
          <a:ln/>
        </p:spPr>
        <p:style>
          <a:lnRef idx="2">
            <a:schemeClr val="accent3"/>
          </a:lnRef>
          <a:fillRef idx="1">
            <a:schemeClr val="lt1"/>
          </a:fillRef>
          <a:effectRef idx="0">
            <a:schemeClr val="accent3"/>
          </a:effectRef>
          <a:fontRef idx="minor">
            <a:schemeClr val="dk1"/>
          </a:fontRef>
        </p:style>
        <p:txBody>
          <a:bodyPr>
            <a:normAutofit lnSpcReduction="10000"/>
          </a:bodyPr>
          <a:lstStyle/>
          <a:p>
            <a:pPr algn="just">
              <a:lnSpc>
                <a:spcPct val="160000"/>
              </a:lnSpc>
              <a:spcBef>
                <a:spcPts val="0"/>
              </a:spcBef>
            </a:pPr>
            <a:r>
              <a:rPr lang="zh-TW" altLang="en-US" sz="2400" dirty="0"/>
              <a:t>需繳交資料</a:t>
            </a:r>
            <a:endParaRPr lang="en-US" altLang="zh-TW" sz="2400" dirty="0"/>
          </a:p>
          <a:p>
            <a:pPr lvl="1" algn="just">
              <a:lnSpc>
                <a:spcPct val="160000"/>
              </a:lnSpc>
              <a:spcBef>
                <a:spcPts val="0"/>
              </a:spcBef>
            </a:pPr>
            <a:r>
              <a:rPr lang="en-US" altLang="zh-TW" sz="2200" dirty="0">
                <a:latin typeface="+mn-ea"/>
              </a:rPr>
              <a:t>[1]</a:t>
            </a:r>
            <a:r>
              <a:rPr lang="zh-TW" altLang="en-US" sz="2200" dirty="0">
                <a:latin typeface="+mn-ea"/>
              </a:rPr>
              <a:t>補助同意書</a:t>
            </a:r>
            <a:r>
              <a:rPr lang="en-US" altLang="zh-TW" sz="2200" dirty="0">
                <a:latin typeface="+mn-ea"/>
              </a:rPr>
              <a:t>-</a:t>
            </a:r>
            <a:r>
              <a:rPr lang="zh-TW" altLang="en-US" sz="2200" dirty="0">
                <a:latin typeface="+mn-ea"/>
              </a:rPr>
              <a:t>大</a:t>
            </a:r>
            <a:r>
              <a:rPr lang="zh-TW" altLang="en-US" sz="2200" dirty="0" smtClean="0">
                <a:latin typeface="+mn-ea"/>
              </a:rPr>
              <a:t>南方</a:t>
            </a:r>
            <a:r>
              <a:rPr lang="en-US" altLang="zh-TW" sz="2200" dirty="0">
                <a:latin typeface="+mn-ea"/>
              </a:rPr>
              <a:t>(</a:t>
            </a:r>
            <a:r>
              <a:rPr lang="zh-TW" altLang="en-US" sz="2200" dirty="0">
                <a:latin typeface="+mn-ea"/>
              </a:rPr>
              <a:t>初次申請</a:t>
            </a:r>
            <a:r>
              <a:rPr lang="en-US" altLang="zh-TW" sz="2200" dirty="0" smtClean="0">
                <a:latin typeface="+mn-ea"/>
              </a:rPr>
              <a:t>)</a:t>
            </a:r>
          </a:p>
          <a:p>
            <a:pPr lvl="1" algn="just">
              <a:lnSpc>
                <a:spcPct val="160000"/>
              </a:lnSpc>
              <a:spcBef>
                <a:spcPts val="0"/>
              </a:spcBef>
            </a:pPr>
            <a:r>
              <a:rPr lang="en-US" altLang="zh-TW" sz="2200" dirty="0" smtClean="0">
                <a:latin typeface="+mn-ea"/>
              </a:rPr>
              <a:t>[</a:t>
            </a:r>
            <a:r>
              <a:rPr lang="en-US" altLang="zh-TW" sz="2200" dirty="0">
                <a:latin typeface="+mn-ea"/>
              </a:rPr>
              <a:t>3]</a:t>
            </a:r>
            <a:r>
              <a:rPr lang="zh-TW" altLang="zh-TW" sz="2200" dirty="0">
                <a:latin typeface="+mn-ea"/>
              </a:rPr>
              <a:t>技術可替代性紀錄表</a:t>
            </a:r>
            <a:r>
              <a:rPr lang="en-US" altLang="zh-TW" sz="2200" dirty="0">
                <a:latin typeface="+mn-ea"/>
              </a:rPr>
              <a:t>-</a:t>
            </a:r>
            <a:r>
              <a:rPr lang="zh-TW" altLang="zh-TW" sz="2200" dirty="0">
                <a:latin typeface="+mn-ea"/>
              </a:rPr>
              <a:t>大南方</a:t>
            </a:r>
            <a:endParaRPr lang="en-US" altLang="zh-TW" sz="2200" dirty="0">
              <a:latin typeface="+mn-ea"/>
            </a:endParaRPr>
          </a:p>
          <a:p>
            <a:pPr lvl="1" algn="just">
              <a:lnSpc>
                <a:spcPct val="160000"/>
              </a:lnSpc>
              <a:spcBef>
                <a:spcPts val="0"/>
              </a:spcBef>
            </a:pPr>
            <a:r>
              <a:rPr lang="en-US" altLang="zh-TW" sz="2200" dirty="0">
                <a:latin typeface="+mn-ea"/>
              </a:rPr>
              <a:t>[5]</a:t>
            </a:r>
            <a:r>
              <a:rPr lang="zh-TW" altLang="en-US" sz="2200" dirty="0">
                <a:latin typeface="+mn-ea"/>
              </a:rPr>
              <a:t>維護評估表</a:t>
            </a:r>
            <a:endParaRPr lang="en-US" altLang="zh-TW" sz="2200" dirty="0">
              <a:latin typeface="+mn-ea"/>
            </a:endParaRPr>
          </a:p>
          <a:p>
            <a:pPr algn="just">
              <a:lnSpc>
                <a:spcPct val="160000"/>
              </a:lnSpc>
              <a:spcBef>
                <a:spcPts val="0"/>
              </a:spcBef>
            </a:pPr>
            <a:r>
              <a:rPr lang="zh-TW" altLang="en-US" sz="2400" dirty="0"/>
              <a:t>收件時間</a:t>
            </a:r>
            <a:endParaRPr lang="en-US" altLang="zh-TW" sz="2400" dirty="0"/>
          </a:p>
          <a:p>
            <a:pPr lvl="1" algn="just">
              <a:lnSpc>
                <a:spcPct val="160000"/>
              </a:lnSpc>
              <a:spcBef>
                <a:spcPts val="0"/>
              </a:spcBef>
            </a:pPr>
            <a:r>
              <a:rPr lang="zh-TW" altLang="en-US" sz="2200" dirty="0" smtClean="0"/>
              <a:t>每年</a:t>
            </a:r>
            <a:r>
              <a:rPr lang="en-US" altLang="zh-TW" sz="2200" dirty="0" smtClean="0"/>
              <a:t>5</a:t>
            </a:r>
            <a:r>
              <a:rPr lang="zh-TW" altLang="en-US" sz="2200" dirty="0" smtClean="0"/>
              <a:t>月</a:t>
            </a:r>
            <a:r>
              <a:rPr lang="zh-TW" altLang="en-US" sz="2200" dirty="0"/>
              <a:t>收件統一審查</a:t>
            </a:r>
          </a:p>
        </p:txBody>
      </p:sp>
    </p:spTree>
    <p:extLst>
      <p:ext uri="{BB962C8B-B14F-4D97-AF65-F5344CB8AC3E}">
        <p14:creationId xmlns:p14="http://schemas.microsoft.com/office/powerpoint/2010/main" val="397429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nchor="ctr"/>
          <a:lstStyle/>
          <a:p>
            <a:pPr algn="ctr"/>
            <a:r>
              <a:rPr lang="zh-TW" altLang="en-US" dirty="0" smtClean="0"/>
              <a:t>［</a:t>
            </a:r>
            <a:r>
              <a:rPr lang="en-US" altLang="zh-TW" dirty="0" smtClean="0"/>
              <a:t>3</a:t>
            </a:r>
            <a:r>
              <a:rPr lang="zh-TW" altLang="en-US" dirty="0" smtClean="0"/>
              <a:t>］技術</a:t>
            </a:r>
            <a:r>
              <a:rPr lang="zh-TW" altLang="en-US" dirty="0"/>
              <a:t>可替代性紀錄表填寫說明</a:t>
            </a:r>
          </a:p>
        </p:txBody>
      </p:sp>
      <p:sp>
        <p:nvSpPr>
          <p:cNvPr id="7" name="投影片編號版面配置區 6"/>
          <p:cNvSpPr>
            <a:spLocks noGrp="1"/>
          </p:cNvSpPr>
          <p:nvPr>
            <p:ph type="sldNum" sz="quarter" idx="12"/>
          </p:nvPr>
        </p:nvSpPr>
        <p:spPr>
          <a:xfrm>
            <a:off x="10665311" y="6397748"/>
            <a:ext cx="918882" cy="222436"/>
          </a:xfrm>
        </p:spPr>
        <p:txBody>
          <a:bodyPr/>
          <a:lstStyle/>
          <a:p>
            <a:fld id="{FFCB0649-5415-4519-A717-0350360FD08A}" type="slidenum">
              <a:rPr lang="zh-TW" altLang="en-US" smtClean="0"/>
              <a:t>15</a:t>
            </a:fld>
            <a:endParaRPr lang="zh-TW" altLang="en-US"/>
          </a:p>
        </p:txBody>
      </p:sp>
      <p:pic>
        <p:nvPicPr>
          <p:cNvPr id="10" name="圖片 9"/>
          <p:cNvPicPr>
            <a:picLocks noChangeAspect="1"/>
          </p:cNvPicPr>
          <p:nvPr/>
        </p:nvPicPr>
        <p:blipFill>
          <a:blip r:embed="rId2"/>
          <a:stretch>
            <a:fillRect/>
          </a:stretch>
        </p:blipFill>
        <p:spPr>
          <a:xfrm>
            <a:off x="1609073" y="1508860"/>
            <a:ext cx="8562540" cy="4688838"/>
          </a:xfrm>
          <a:prstGeom prst="rect">
            <a:avLst/>
          </a:prstGeom>
        </p:spPr>
      </p:pic>
      <p:sp>
        <p:nvSpPr>
          <p:cNvPr id="11" name="文字方塊 10"/>
          <p:cNvSpPr txBox="1"/>
          <p:nvPr/>
        </p:nvSpPr>
        <p:spPr>
          <a:xfrm>
            <a:off x="3222171" y="2407133"/>
            <a:ext cx="2492990" cy="369332"/>
          </a:xfrm>
          <a:prstGeom prst="rect">
            <a:avLst/>
          </a:prstGeom>
          <a:noFill/>
        </p:spPr>
        <p:txBody>
          <a:bodyPr wrap="none" rtlCol="0" anchor="ctr">
            <a:spAutoFit/>
          </a:bodyPr>
          <a:lstStyle/>
          <a:p>
            <a:r>
              <a:rPr lang="zh-TW" altLang="en-US" dirty="0"/>
              <a:t>網路設備權限管理系統</a:t>
            </a:r>
          </a:p>
        </p:txBody>
      </p:sp>
      <p:sp>
        <p:nvSpPr>
          <p:cNvPr id="12" name="文字方塊 11"/>
          <p:cNvSpPr txBox="1"/>
          <p:nvPr/>
        </p:nvSpPr>
        <p:spPr>
          <a:xfrm>
            <a:off x="3222171" y="2838208"/>
            <a:ext cx="877163" cy="369332"/>
          </a:xfrm>
          <a:prstGeom prst="rect">
            <a:avLst/>
          </a:prstGeom>
          <a:noFill/>
        </p:spPr>
        <p:txBody>
          <a:bodyPr wrap="none" rtlCol="0" anchor="ctr">
            <a:spAutoFit/>
          </a:bodyPr>
          <a:lstStyle/>
          <a:p>
            <a:r>
              <a:rPr lang="zh-TW" altLang="en-US" dirty="0" smtClean="0"/>
              <a:t>許哲維</a:t>
            </a:r>
            <a:endParaRPr lang="zh-TW" altLang="en-US" dirty="0"/>
          </a:p>
        </p:txBody>
      </p:sp>
      <p:sp>
        <p:nvSpPr>
          <p:cNvPr id="13" name="文字方塊 12"/>
          <p:cNvSpPr txBox="1"/>
          <p:nvPr/>
        </p:nvSpPr>
        <p:spPr>
          <a:xfrm>
            <a:off x="3237185" y="3280257"/>
            <a:ext cx="1800493" cy="369332"/>
          </a:xfrm>
          <a:prstGeom prst="rect">
            <a:avLst/>
          </a:prstGeom>
          <a:noFill/>
        </p:spPr>
        <p:txBody>
          <a:bodyPr wrap="none" rtlCol="0" anchor="ctr">
            <a:spAutoFit/>
          </a:bodyPr>
          <a:lstStyle/>
          <a:p>
            <a:r>
              <a:rPr lang="zh-TW" altLang="en-US" dirty="0" smtClean="0"/>
              <a:t>國際產學服務處</a:t>
            </a:r>
            <a:endParaRPr lang="zh-TW" altLang="en-US" dirty="0"/>
          </a:p>
        </p:txBody>
      </p:sp>
      <p:pic>
        <p:nvPicPr>
          <p:cNvPr id="15" name="圖片 14"/>
          <p:cNvPicPr>
            <a:picLocks noChangeAspect="1"/>
          </p:cNvPicPr>
          <p:nvPr/>
        </p:nvPicPr>
        <p:blipFill>
          <a:blip r:embed="rId3"/>
          <a:stretch>
            <a:fillRect/>
          </a:stretch>
        </p:blipFill>
        <p:spPr>
          <a:xfrm>
            <a:off x="1609073" y="1389430"/>
            <a:ext cx="8700384" cy="4860265"/>
          </a:xfrm>
          <a:prstGeom prst="rect">
            <a:avLst/>
          </a:prstGeom>
        </p:spPr>
      </p:pic>
      <p:sp>
        <p:nvSpPr>
          <p:cNvPr id="16" name="文字方塊 15"/>
          <p:cNvSpPr txBox="1"/>
          <p:nvPr/>
        </p:nvSpPr>
        <p:spPr>
          <a:xfrm>
            <a:off x="1700070" y="5818558"/>
            <a:ext cx="1826141" cy="276999"/>
          </a:xfrm>
          <a:prstGeom prst="rect">
            <a:avLst/>
          </a:prstGeom>
          <a:noFill/>
        </p:spPr>
        <p:txBody>
          <a:bodyPr wrap="none" rtlCol="0">
            <a:spAutoFit/>
          </a:bodyPr>
          <a:lstStyle/>
          <a:p>
            <a:r>
              <a:rPr lang="en-US" altLang="zh-TW" sz="1200" dirty="0"/>
              <a:t>(</a:t>
            </a:r>
            <a:r>
              <a:rPr lang="zh-TW" altLang="en-US" sz="1200" dirty="0"/>
              <a:t>專利文獻：請列專利號</a:t>
            </a:r>
            <a:r>
              <a:rPr lang="en-US" altLang="zh-TW" sz="1200" dirty="0"/>
              <a:t>)</a:t>
            </a:r>
            <a:endParaRPr lang="zh-TW" altLang="en-US" sz="1200" dirty="0"/>
          </a:p>
        </p:txBody>
      </p:sp>
      <p:sp>
        <p:nvSpPr>
          <p:cNvPr id="17" name="矩形 16"/>
          <p:cNvSpPr/>
          <p:nvPr/>
        </p:nvSpPr>
        <p:spPr>
          <a:xfrm>
            <a:off x="3617207" y="5718615"/>
            <a:ext cx="1956277" cy="461665"/>
          </a:xfrm>
          <a:prstGeom prst="rect">
            <a:avLst/>
          </a:prstGeom>
        </p:spPr>
        <p:txBody>
          <a:bodyPr wrap="square">
            <a:spAutoFit/>
          </a:bodyPr>
          <a:lstStyle/>
          <a:p>
            <a:pPr algn="ctr"/>
            <a:r>
              <a:rPr lang="zh-TW" altLang="en-US" sz="1200" dirty="0"/>
              <a:t>(非專利文獻：請列作者/發表人及其論文/會議名稱)</a:t>
            </a:r>
          </a:p>
        </p:txBody>
      </p:sp>
      <p:sp>
        <p:nvSpPr>
          <p:cNvPr id="18" name="矩形 17"/>
          <p:cNvSpPr/>
          <p:nvPr/>
        </p:nvSpPr>
        <p:spPr>
          <a:xfrm>
            <a:off x="5516928" y="5720840"/>
            <a:ext cx="2190158" cy="461665"/>
          </a:xfrm>
          <a:prstGeom prst="rect">
            <a:avLst/>
          </a:prstGeom>
        </p:spPr>
        <p:txBody>
          <a:bodyPr wrap="square">
            <a:spAutoFit/>
          </a:bodyPr>
          <a:lstStyle/>
          <a:p>
            <a:pPr algn="just"/>
            <a:r>
              <a:rPr lang="zh-TW" altLang="en-US" sz="1200" dirty="0"/>
              <a:t>(請簡述替代技術方案之主要技術內容及其可達到之功效。)</a:t>
            </a:r>
          </a:p>
        </p:txBody>
      </p:sp>
      <p:sp>
        <p:nvSpPr>
          <p:cNvPr id="19" name="文字方塊 18"/>
          <p:cNvSpPr txBox="1"/>
          <p:nvPr/>
        </p:nvSpPr>
        <p:spPr>
          <a:xfrm>
            <a:off x="1666584" y="5810947"/>
            <a:ext cx="1870290" cy="276999"/>
          </a:xfrm>
          <a:prstGeom prst="rect">
            <a:avLst/>
          </a:prstGeom>
          <a:solidFill>
            <a:schemeClr val="bg1"/>
          </a:solidFill>
        </p:spPr>
        <p:txBody>
          <a:bodyPr wrap="square" rtlCol="0">
            <a:spAutoFit/>
          </a:bodyPr>
          <a:lstStyle/>
          <a:p>
            <a:pPr algn="ctr"/>
            <a:r>
              <a:rPr lang="en-US" altLang="zh-TW" sz="1200" dirty="0" smtClean="0"/>
              <a:t>I123584</a:t>
            </a:r>
            <a:endParaRPr lang="zh-TW" altLang="en-US" sz="1200" dirty="0"/>
          </a:p>
        </p:txBody>
      </p:sp>
      <p:sp>
        <p:nvSpPr>
          <p:cNvPr id="20" name="文字方塊 19"/>
          <p:cNvSpPr txBox="1"/>
          <p:nvPr/>
        </p:nvSpPr>
        <p:spPr>
          <a:xfrm>
            <a:off x="3613039" y="5671349"/>
            <a:ext cx="1903889" cy="553998"/>
          </a:xfrm>
          <a:prstGeom prst="rect">
            <a:avLst/>
          </a:prstGeom>
          <a:solidFill>
            <a:schemeClr val="bg1"/>
          </a:solidFill>
        </p:spPr>
        <p:txBody>
          <a:bodyPr wrap="square" rtlCol="0" anchor="ctr">
            <a:spAutoFit/>
          </a:bodyPr>
          <a:lstStyle/>
          <a:p>
            <a:pPr algn="ctr"/>
            <a:r>
              <a:rPr lang="en-US" altLang="zh-TW" sz="1000" dirty="0" err="1"/>
              <a:t>Nexavar</a:t>
            </a:r>
            <a:r>
              <a:rPr lang="zh-TW" altLang="zh-TW" sz="1000" dirty="0"/>
              <a:t>是一種具</a:t>
            </a:r>
            <a:r>
              <a:rPr lang="en-US" altLang="zh-TW" sz="1000" dirty="0"/>
              <a:t>diphenyl urea</a:t>
            </a:r>
            <a:r>
              <a:rPr lang="zh-TW" altLang="zh-TW" sz="1000" dirty="0"/>
              <a:t>結構，治療</a:t>
            </a:r>
            <a:r>
              <a:rPr lang="en-US" altLang="zh-TW" sz="1000" dirty="0"/>
              <a:t>Hepatocellular Carcinoma</a:t>
            </a:r>
            <a:r>
              <a:rPr lang="zh-TW" altLang="zh-TW" sz="1000" dirty="0"/>
              <a:t>的標靶藥物</a:t>
            </a:r>
            <a:endParaRPr lang="zh-TW" altLang="en-US" sz="1000" dirty="0"/>
          </a:p>
        </p:txBody>
      </p:sp>
      <p:sp>
        <p:nvSpPr>
          <p:cNvPr id="21" name="矩形 20"/>
          <p:cNvSpPr/>
          <p:nvPr/>
        </p:nvSpPr>
        <p:spPr>
          <a:xfrm>
            <a:off x="7753447" y="5625182"/>
            <a:ext cx="1899721" cy="646331"/>
          </a:xfrm>
          <a:prstGeom prst="rect">
            <a:avLst/>
          </a:prstGeom>
        </p:spPr>
        <p:txBody>
          <a:bodyPr wrap="square">
            <a:spAutoFit/>
          </a:bodyPr>
          <a:lstStyle/>
          <a:p>
            <a:pPr>
              <a:spcAft>
                <a:spcPts val="0"/>
              </a:spcAft>
            </a:pPr>
            <a:r>
              <a:rPr lang="en-US" altLang="zh-TW" sz="1200" kern="100" dirty="0" smtClean="0">
                <a:latin typeface="Calibri" panose="020F0502020204030204" pitchFamily="34" charset="0"/>
                <a:ea typeface="新細明體" panose="02020500000000000000" pitchFamily="18" charset="-120"/>
                <a:cs typeface="Times New Roman" panose="02020603050405020304" pitchFamily="18" charset="0"/>
              </a:rPr>
              <a:t>https://en.wikipedia.org/wiki/Sorafenibhttp://www.nexavar.com/2014/10/08</a:t>
            </a:r>
            <a:endParaRPr lang="zh-TW" altLang="zh-TW" sz="1200" kern="100" dirty="0">
              <a:latin typeface="Calibri" panose="020F0502020204030204" pitchFamily="34" charset="0"/>
              <a:ea typeface="新細明體" panose="02020500000000000000" pitchFamily="18" charset="-120"/>
              <a:cs typeface="Times New Roman" panose="02020603050405020304" pitchFamily="18" charset="0"/>
            </a:endParaRPr>
          </a:p>
        </p:txBody>
      </p:sp>
      <p:sp>
        <p:nvSpPr>
          <p:cNvPr id="23" name="矩形 22"/>
          <p:cNvSpPr/>
          <p:nvPr/>
        </p:nvSpPr>
        <p:spPr>
          <a:xfrm>
            <a:off x="9670585" y="5709908"/>
            <a:ext cx="603521" cy="461665"/>
          </a:xfrm>
          <a:prstGeom prst="rect">
            <a:avLst/>
          </a:prstGeom>
        </p:spPr>
        <p:txBody>
          <a:bodyPr wrap="square">
            <a:spAutoFit/>
          </a:bodyPr>
          <a:lstStyle/>
          <a:p>
            <a:pPr>
              <a:spcAft>
                <a:spcPts val="0"/>
              </a:spcAft>
            </a:pPr>
            <a:r>
              <a:rPr lang="en-US" altLang="zh-TW" sz="1200" kern="100" dirty="0">
                <a:latin typeface="Calibri" panose="020F0502020204030204" pitchFamily="34" charset="0"/>
                <a:ea typeface="新細明體" panose="02020500000000000000" pitchFamily="18" charset="-120"/>
                <a:cs typeface="Times New Roman" panose="02020603050405020304" pitchFamily="18" charset="0"/>
              </a:rPr>
              <a:t>2014/10/08</a:t>
            </a:r>
            <a:endParaRPr lang="zh-TW" altLang="zh-TW" sz="1200" kern="100" dirty="0">
              <a:latin typeface="Calibri" panose="020F0502020204030204" pitchFamily="34" charset="0"/>
              <a:ea typeface="新細明體" panose="02020500000000000000" pitchFamily="18" charset="-120"/>
              <a:cs typeface="Times New Roman" panose="02020603050405020304" pitchFamily="18" charset="0"/>
            </a:endParaRPr>
          </a:p>
        </p:txBody>
      </p:sp>
      <p:sp>
        <p:nvSpPr>
          <p:cNvPr id="32" name="矩形 31"/>
          <p:cNvSpPr/>
          <p:nvPr/>
        </p:nvSpPr>
        <p:spPr>
          <a:xfrm>
            <a:off x="5576469" y="5670451"/>
            <a:ext cx="2105912" cy="5359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1200" dirty="0">
                <a:solidFill>
                  <a:schemeClr val="tx1"/>
                </a:solidFill>
              </a:rPr>
              <a:t>本發明不具有</a:t>
            </a:r>
            <a:r>
              <a:rPr lang="en-US" altLang="zh-TW" sz="1200" dirty="0">
                <a:solidFill>
                  <a:schemeClr val="tx1"/>
                </a:solidFill>
              </a:rPr>
              <a:t>diphenyl </a:t>
            </a:r>
            <a:r>
              <a:rPr lang="en-US" altLang="zh-TW" sz="1200" dirty="0" err="1">
                <a:solidFill>
                  <a:schemeClr val="tx1"/>
                </a:solidFill>
              </a:rPr>
              <a:t>ureas</a:t>
            </a:r>
            <a:r>
              <a:rPr lang="zh-TW" altLang="zh-TW" sz="1200" dirty="0">
                <a:solidFill>
                  <a:schemeClr val="tx1"/>
                </a:solidFill>
              </a:rPr>
              <a:t>結構，為一種</a:t>
            </a:r>
            <a:r>
              <a:rPr lang="en-US" altLang="zh-TW" sz="1200" dirty="0">
                <a:solidFill>
                  <a:schemeClr val="tx1"/>
                </a:solidFill>
              </a:rPr>
              <a:t>pyrimidine</a:t>
            </a:r>
            <a:r>
              <a:rPr lang="zh-TW" altLang="zh-TW" sz="1200" dirty="0">
                <a:solidFill>
                  <a:schemeClr val="tx1"/>
                </a:solidFill>
              </a:rPr>
              <a:t>類的</a:t>
            </a:r>
            <a:r>
              <a:rPr lang="en-US" altLang="zh-TW" sz="1200" dirty="0">
                <a:solidFill>
                  <a:schemeClr val="tx1"/>
                </a:solidFill>
              </a:rPr>
              <a:t>kinase inhibitor</a:t>
            </a:r>
            <a:r>
              <a:rPr lang="zh-TW" altLang="zh-TW" sz="1200" dirty="0" smtClean="0">
                <a:solidFill>
                  <a:schemeClr val="tx1"/>
                </a:solidFill>
              </a:rPr>
              <a:t>。</a:t>
            </a:r>
            <a:endParaRPr lang="zh-TW" altLang="en-US" sz="1600" dirty="0">
              <a:solidFill>
                <a:schemeClr val="tx1"/>
              </a:solidFill>
            </a:endParaRPr>
          </a:p>
        </p:txBody>
      </p:sp>
      <p:pic>
        <p:nvPicPr>
          <p:cNvPr id="27" name="圖片 26"/>
          <p:cNvPicPr>
            <a:picLocks noChangeAspect="1"/>
          </p:cNvPicPr>
          <p:nvPr/>
        </p:nvPicPr>
        <p:blipFill>
          <a:blip r:embed="rId4"/>
          <a:stretch>
            <a:fillRect/>
          </a:stretch>
        </p:blipFill>
        <p:spPr>
          <a:xfrm>
            <a:off x="1295400" y="1368206"/>
            <a:ext cx="9562129" cy="4902711"/>
          </a:xfrm>
          <a:prstGeom prst="rect">
            <a:avLst/>
          </a:prstGeom>
        </p:spPr>
      </p:pic>
      <p:sp>
        <p:nvSpPr>
          <p:cNvPr id="30" name="矩形圖說文字 29"/>
          <p:cNvSpPr/>
          <p:nvPr/>
        </p:nvSpPr>
        <p:spPr>
          <a:xfrm>
            <a:off x="2275277" y="4721280"/>
            <a:ext cx="3076074" cy="597633"/>
          </a:xfrm>
          <a:prstGeom prst="wedgeRectCallout">
            <a:avLst>
              <a:gd name="adj1" fmla="val -23871"/>
              <a:gd name="adj2" fmla="val -8434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dirty="0" smtClean="0"/>
              <a:t>請保留前表所填資料</a:t>
            </a:r>
            <a:r>
              <a:rPr lang="en-US" altLang="zh-TW" dirty="0" smtClean="0"/>
              <a:t>,</a:t>
            </a:r>
            <a:r>
              <a:rPr lang="zh-TW" altLang="en-US" dirty="0" smtClean="0"/>
              <a:t>並依據當下裝況進行增列</a:t>
            </a:r>
            <a:endParaRPr lang="zh-TW" altLang="en-US" dirty="0"/>
          </a:p>
        </p:txBody>
      </p:sp>
      <p:sp>
        <p:nvSpPr>
          <p:cNvPr id="2" name="矩形 1"/>
          <p:cNvSpPr/>
          <p:nvPr/>
        </p:nvSpPr>
        <p:spPr>
          <a:xfrm>
            <a:off x="5628041" y="1416065"/>
            <a:ext cx="896846" cy="2994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8" name="圖片 27"/>
          <p:cNvPicPr>
            <a:picLocks noChangeAspect="1"/>
          </p:cNvPicPr>
          <p:nvPr/>
        </p:nvPicPr>
        <p:blipFill>
          <a:blip r:embed="rId5"/>
          <a:stretch>
            <a:fillRect/>
          </a:stretch>
        </p:blipFill>
        <p:spPr>
          <a:xfrm>
            <a:off x="1295400" y="1349916"/>
            <a:ext cx="9729651" cy="4921001"/>
          </a:xfrm>
          <a:prstGeom prst="rect">
            <a:avLst/>
          </a:prstGeom>
        </p:spPr>
      </p:pic>
      <p:sp>
        <p:nvSpPr>
          <p:cNvPr id="31" name="矩形圖說文字 30"/>
          <p:cNvSpPr/>
          <p:nvPr/>
        </p:nvSpPr>
        <p:spPr>
          <a:xfrm>
            <a:off x="2427677" y="4873680"/>
            <a:ext cx="3076074" cy="597633"/>
          </a:xfrm>
          <a:prstGeom prst="wedgeRectCallout">
            <a:avLst>
              <a:gd name="adj1" fmla="val -23871"/>
              <a:gd name="adj2" fmla="val -8434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dirty="0" smtClean="0"/>
              <a:t>請保留前表所填資料</a:t>
            </a:r>
            <a:r>
              <a:rPr lang="en-US" altLang="zh-TW" dirty="0" smtClean="0"/>
              <a:t>,</a:t>
            </a:r>
            <a:r>
              <a:rPr lang="zh-TW" altLang="en-US" dirty="0" smtClean="0"/>
              <a:t>並依據當下裝況進行增列</a:t>
            </a:r>
            <a:endParaRPr lang="zh-TW" altLang="en-US" dirty="0"/>
          </a:p>
        </p:txBody>
      </p:sp>
      <p:sp>
        <p:nvSpPr>
          <p:cNvPr id="3" name="矩形 2"/>
          <p:cNvSpPr/>
          <p:nvPr/>
        </p:nvSpPr>
        <p:spPr>
          <a:xfrm>
            <a:off x="5715161" y="1398309"/>
            <a:ext cx="914264" cy="254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0228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P spid="17" grpId="0"/>
      <p:bldP spid="18" grpId="0"/>
      <p:bldP spid="19" grpId="0" animBg="1"/>
      <p:bldP spid="20" grpId="0" animBg="1"/>
      <p:bldP spid="21" grpId="0"/>
      <p:bldP spid="23" grpId="0"/>
      <p:bldP spid="32" grpId="0" animBg="1"/>
      <p:bldP spid="30" grpId="0" animBg="1"/>
      <p:bldP spid="2" grpId="0" animBg="1"/>
      <p:bldP spid="31"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圖片 24"/>
          <p:cNvPicPr>
            <a:picLocks noChangeAspect="1"/>
          </p:cNvPicPr>
          <p:nvPr/>
        </p:nvPicPr>
        <p:blipFill>
          <a:blip r:embed="rId2"/>
          <a:stretch>
            <a:fillRect/>
          </a:stretch>
        </p:blipFill>
        <p:spPr>
          <a:xfrm>
            <a:off x="1616800" y="1358780"/>
            <a:ext cx="9048511" cy="4930899"/>
          </a:xfrm>
          <a:prstGeom prst="rect">
            <a:avLst/>
          </a:prstGeom>
        </p:spPr>
      </p:pic>
      <p:sp>
        <p:nvSpPr>
          <p:cNvPr id="8" name="標題 7"/>
          <p:cNvSpPr>
            <a:spLocks noGrp="1"/>
          </p:cNvSpPr>
          <p:nvPr>
            <p:ph type="title"/>
          </p:nvPr>
        </p:nvSpPr>
        <p:spPr/>
        <p:txBody>
          <a:bodyPr anchor="ctr"/>
          <a:lstStyle/>
          <a:p>
            <a:pPr algn="ctr"/>
            <a:r>
              <a:rPr lang="en-US" altLang="zh-TW" dirty="0" smtClean="0"/>
              <a:t>[</a:t>
            </a:r>
            <a:r>
              <a:rPr lang="en-US" altLang="zh-TW" dirty="0"/>
              <a:t>5]</a:t>
            </a:r>
            <a:r>
              <a:rPr lang="zh-TW" altLang="en-US" dirty="0"/>
              <a:t>維護評估</a:t>
            </a:r>
            <a:r>
              <a:rPr lang="zh-TW" altLang="en-US" dirty="0" smtClean="0"/>
              <a:t>表填寫說明</a:t>
            </a:r>
            <a:endParaRPr lang="zh-TW" altLang="en-US" dirty="0"/>
          </a:p>
        </p:txBody>
      </p:sp>
      <p:sp>
        <p:nvSpPr>
          <p:cNvPr id="7" name="投影片編號版面配置區 6"/>
          <p:cNvSpPr>
            <a:spLocks noGrp="1"/>
          </p:cNvSpPr>
          <p:nvPr>
            <p:ph type="sldNum" sz="quarter" idx="12"/>
          </p:nvPr>
        </p:nvSpPr>
        <p:spPr/>
        <p:txBody>
          <a:bodyPr/>
          <a:lstStyle/>
          <a:p>
            <a:fld id="{FFCB0649-5415-4519-A717-0350360FD08A}" type="slidenum">
              <a:rPr lang="zh-TW" altLang="en-US" smtClean="0"/>
              <a:t>16</a:t>
            </a:fld>
            <a:endParaRPr lang="zh-TW" altLang="en-US"/>
          </a:p>
        </p:txBody>
      </p:sp>
      <p:sp>
        <p:nvSpPr>
          <p:cNvPr id="22" name="矩形 21"/>
          <p:cNvSpPr/>
          <p:nvPr/>
        </p:nvSpPr>
        <p:spPr>
          <a:xfrm>
            <a:off x="3222901" y="1898681"/>
            <a:ext cx="1620957" cy="307777"/>
          </a:xfrm>
          <a:prstGeom prst="rect">
            <a:avLst/>
          </a:prstGeom>
        </p:spPr>
        <p:txBody>
          <a:bodyPr wrap="none">
            <a:spAutoFit/>
          </a:bodyPr>
          <a:lstStyle/>
          <a:p>
            <a:r>
              <a:rPr lang="zh-TW" altLang="en-US" sz="1400" kern="100" dirty="0" smtClean="0">
                <a:cs typeface="Times New Roman" panose="02020603050405020304" pitchFamily="18" charset="0"/>
              </a:rPr>
              <a:t>網路設備管理系統</a:t>
            </a:r>
            <a:endParaRPr lang="zh-TW" altLang="en-US" sz="1400" dirty="0"/>
          </a:p>
        </p:txBody>
      </p:sp>
      <p:sp>
        <p:nvSpPr>
          <p:cNvPr id="29" name="矩形 28"/>
          <p:cNvSpPr/>
          <p:nvPr/>
        </p:nvSpPr>
        <p:spPr>
          <a:xfrm>
            <a:off x="3222901" y="2307029"/>
            <a:ext cx="723275" cy="307777"/>
          </a:xfrm>
          <a:prstGeom prst="rect">
            <a:avLst/>
          </a:prstGeom>
        </p:spPr>
        <p:txBody>
          <a:bodyPr wrap="none">
            <a:spAutoFit/>
          </a:bodyPr>
          <a:lstStyle/>
          <a:p>
            <a:r>
              <a:rPr lang="zh-TW" altLang="en-US" sz="1400" kern="100" dirty="0" smtClean="0">
                <a:cs typeface="Times New Roman" panose="02020603050405020304" pitchFamily="18" charset="0"/>
              </a:rPr>
              <a:t>許哲維</a:t>
            </a:r>
            <a:endParaRPr lang="zh-TW" altLang="en-US" sz="1400" dirty="0"/>
          </a:p>
        </p:txBody>
      </p:sp>
      <p:sp>
        <p:nvSpPr>
          <p:cNvPr id="33" name="矩形 32"/>
          <p:cNvSpPr/>
          <p:nvPr/>
        </p:nvSpPr>
        <p:spPr>
          <a:xfrm>
            <a:off x="3221917" y="2766862"/>
            <a:ext cx="2209259" cy="307777"/>
          </a:xfrm>
          <a:prstGeom prst="rect">
            <a:avLst/>
          </a:prstGeom>
        </p:spPr>
        <p:txBody>
          <a:bodyPr wrap="none">
            <a:spAutoFit/>
          </a:bodyPr>
          <a:lstStyle/>
          <a:p>
            <a:r>
              <a:rPr lang="zh-TW" altLang="en-US" sz="1400" dirty="0" smtClean="0"/>
              <a:t>國立虎尾科技大學 工管系</a:t>
            </a:r>
            <a:endParaRPr lang="zh-TW" altLang="en-US" sz="1400" dirty="0"/>
          </a:p>
        </p:txBody>
      </p:sp>
      <p:sp>
        <p:nvSpPr>
          <p:cNvPr id="34" name="矩形 33"/>
          <p:cNvSpPr/>
          <p:nvPr/>
        </p:nvSpPr>
        <p:spPr>
          <a:xfrm>
            <a:off x="8671201" y="1866305"/>
            <a:ext cx="754309" cy="307777"/>
          </a:xfrm>
          <a:prstGeom prst="rect">
            <a:avLst/>
          </a:prstGeom>
        </p:spPr>
        <p:txBody>
          <a:bodyPr wrap="none">
            <a:spAutoFit/>
          </a:bodyPr>
          <a:lstStyle/>
          <a:p>
            <a:r>
              <a:rPr lang="en-US" altLang="zh-TW" sz="1400" dirty="0" smtClean="0"/>
              <a:t>111308</a:t>
            </a:r>
            <a:endParaRPr lang="zh-TW" altLang="en-US" sz="1400" dirty="0"/>
          </a:p>
        </p:txBody>
      </p:sp>
      <p:sp>
        <p:nvSpPr>
          <p:cNvPr id="35" name="矩形 34"/>
          <p:cNvSpPr/>
          <p:nvPr/>
        </p:nvSpPr>
        <p:spPr>
          <a:xfrm>
            <a:off x="8671201" y="2347276"/>
            <a:ext cx="1620957" cy="307777"/>
          </a:xfrm>
          <a:prstGeom prst="rect">
            <a:avLst/>
          </a:prstGeom>
        </p:spPr>
        <p:txBody>
          <a:bodyPr wrap="none">
            <a:spAutoFit/>
          </a:bodyPr>
          <a:lstStyle/>
          <a:p>
            <a:r>
              <a:rPr lang="zh-TW" altLang="en-US" sz="1400" dirty="0"/>
              <a:t>國立虎尾科技大學</a:t>
            </a:r>
          </a:p>
        </p:txBody>
      </p:sp>
      <p:sp>
        <p:nvSpPr>
          <p:cNvPr id="36" name="矩形 35"/>
          <p:cNvSpPr/>
          <p:nvPr/>
        </p:nvSpPr>
        <p:spPr>
          <a:xfrm>
            <a:off x="2930245" y="3839469"/>
            <a:ext cx="284052" cy="307777"/>
          </a:xfrm>
          <a:prstGeom prst="rect">
            <a:avLst/>
          </a:prstGeom>
        </p:spPr>
        <p:txBody>
          <a:bodyPr wrap="none">
            <a:spAutoFit/>
          </a:bodyPr>
          <a:lstStyle/>
          <a:p>
            <a:r>
              <a:rPr lang="en-US" altLang="zh-TW" sz="1400" kern="100" dirty="0" smtClean="0">
                <a:cs typeface="Times New Roman" panose="02020603050405020304" pitchFamily="18" charset="0"/>
              </a:rPr>
              <a:t>1</a:t>
            </a:r>
            <a:endParaRPr lang="zh-TW" altLang="en-US" sz="1400" dirty="0"/>
          </a:p>
        </p:txBody>
      </p:sp>
      <p:sp>
        <p:nvSpPr>
          <p:cNvPr id="37" name="矩形 36"/>
          <p:cNvSpPr/>
          <p:nvPr/>
        </p:nvSpPr>
        <p:spPr>
          <a:xfrm>
            <a:off x="3662124" y="3843907"/>
            <a:ext cx="284052" cy="307777"/>
          </a:xfrm>
          <a:prstGeom prst="rect">
            <a:avLst/>
          </a:prstGeom>
        </p:spPr>
        <p:txBody>
          <a:bodyPr wrap="none">
            <a:spAutoFit/>
          </a:bodyPr>
          <a:lstStyle/>
          <a:p>
            <a:r>
              <a:rPr lang="en-US" altLang="zh-TW" sz="1400" kern="100" dirty="0">
                <a:cs typeface="Times New Roman" panose="02020603050405020304" pitchFamily="18" charset="0"/>
              </a:rPr>
              <a:t>3</a:t>
            </a:r>
            <a:endParaRPr lang="zh-TW" altLang="en-US" sz="1400" dirty="0"/>
          </a:p>
        </p:txBody>
      </p:sp>
      <p:sp>
        <p:nvSpPr>
          <p:cNvPr id="38" name="圓角矩形圖說文字 37"/>
          <p:cNvSpPr/>
          <p:nvPr/>
        </p:nvSpPr>
        <p:spPr>
          <a:xfrm>
            <a:off x="7624524" y="3945336"/>
            <a:ext cx="2542996" cy="340519"/>
          </a:xfrm>
          <a:prstGeom prst="wedgeRoundRectCallout">
            <a:avLst>
              <a:gd name="adj1" fmla="val -53794"/>
              <a:gd name="adj2" fmla="val -27010"/>
              <a:gd name="adj3" fmla="val 16667"/>
            </a:avLst>
          </a:prstGeom>
          <a:ln/>
        </p:spPr>
        <p:style>
          <a:lnRef idx="2">
            <a:schemeClr val="accent6"/>
          </a:lnRef>
          <a:fillRef idx="1">
            <a:schemeClr val="lt1"/>
          </a:fillRef>
          <a:effectRef idx="0">
            <a:schemeClr val="accent6"/>
          </a:effectRef>
          <a:fontRef idx="minor">
            <a:schemeClr val="dk1"/>
          </a:fontRef>
        </p:style>
        <p:txBody>
          <a:bodyPr wrap="none">
            <a:spAutoFit/>
          </a:bodyPr>
          <a:lstStyle/>
          <a:p>
            <a:r>
              <a:rPr lang="zh-TW" altLang="en-US" sz="1400" dirty="0" smtClean="0"/>
              <a:t>非領證時須填寫下次繳費期限</a:t>
            </a:r>
            <a:endParaRPr lang="zh-TW" altLang="en-US" sz="1400" dirty="0"/>
          </a:p>
        </p:txBody>
      </p:sp>
      <p:sp>
        <p:nvSpPr>
          <p:cNvPr id="39" name="矩形 38"/>
          <p:cNvSpPr/>
          <p:nvPr/>
        </p:nvSpPr>
        <p:spPr>
          <a:xfrm>
            <a:off x="6380309" y="3869236"/>
            <a:ext cx="1024671" cy="276999"/>
          </a:xfrm>
          <a:prstGeom prst="rect">
            <a:avLst/>
          </a:prstGeom>
        </p:spPr>
        <p:txBody>
          <a:bodyPr wrap="square">
            <a:spAutoFit/>
          </a:bodyPr>
          <a:lstStyle/>
          <a:p>
            <a:r>
              <a:rPr lang="en-US" altLang="zh-TW" sz="1200" kern="100" dirty="0" smtClean="0">
                <a:cs typeface="Times New Roman" panose="02020603050405020304" pitchFamily="18" charset="0"/>
              </a:rPr>
              <a:t>2023/01/25</a:t>
            </a:r>
            <a:endParaRPr lang="zh-TW" altLang="en-US" sz="1200" dirty="0"/>
          </a:p>
        </p:txBody>
      </p:sp>
      <p:pic>
        <p:nvPicPr>
          <p:cNvPr id="40" name="圖片 39"/>
          <p:cNvPicPr>
            <a:picLocks noChangeAspect="1"/>
          </p:cNvPicPr>
          <p:nvPr/>
        </p:nvPicPr>
        <p:blipFill>
          <a:blip r:embed="rId3"/>
          <a:stretch>
            <a:fillRect/>
          </a:stretch>
        </p:blipFill>
        <p:spPr>
          <a:xfrm>
            <a:off x="4392174" y="4993712"/>
            <a:ext cx="201257" cy="201257"/>
          </a:xfrm>
          <a:prstGeom prst="rect">
            <a:avLst/>
          </a:prstGeom>
        </p:spPr>
      </p:pic>
    </p:spTree>
    <p:extLst>
      <p:ext uri="{BB962C8B-B14F-4D97-AF65-F5344CB8AC3E}">
        <p14:creationId xmlns:p14="http://schemas.microsoft.com/office/powerpoint/2010/main" val="51863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p:bldP spid="33" grpId="0"/>
      <p:bldP spid="34" grpId="0"/>
      <p:bldP spid="35" grpId="0"/>
      <p:bldP spid="36" grpId="0"/>
      <p:bldP spid="37" grpId="0"/>
      <p:bldP spid="38" grpId="0" animBg="1"/>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nchor="ctr"/>
          <a:lstStyle/>
          <a:p>
            <a:pPr algn="ctr"/>
            <a:r>
              <a:rPr lang="en-US" altLang="zh-TW" dirty="0" smtClean="0"/>
              <a:t>[</a:t>
            </a:r>
            <a:r>
              <a:rPr lang="en-US" altLang="zh-TW" dirty="0"/>
              <a:t>5]</a:t>
            </a:r>
            <a:r>
              <a:rPr lang="zh-TW" altLang="en-US" dirty="0"/>
              <a:t>維護評估</a:t>
            </a:r>
            <a:r>
              <a:rPr lang="zh-TW" altLang="en-US" dirty="0" smtClean="0"/>
              <a:t>表填寫說明</a:t>
            </a:r>
            <a:endParaRPr lang="zh-TW" altLang="en-US" dirty="0"/>
          </a:p>
        </p:txBody>
      </p:sp>
      <p:sp>
        <p:nvSpPr>
          <p:cNvPr id="7" name="投影片編號版面配置區 6"/>
          <p:cNvSpPr>
            <a:spLocks noGrp="1"/>
          </p:cNvSpPr>
          <p:nvPr>
            <p:ph type="sldNum" sz="quarter" idx="12"/>
          </p:nvPr>
        </p:nvSpPr>
        <p:spPr/>
        <p:txBody>
          <a:bodyPr/>
          <a:lstStyle/>
          <a:p>
            <a:fld id="{FFCB0649-5415-4519-A717-0350360FD08A}" type="slidenum">
              <a:rPr lang="zh-TW" altLang="en-US" smtClean="0"/>
              <a:t>17</a:t>
            </a:fld>
            <a:endParaRPr lang="zh-TW" altLang="en-US"/>
          </a:p>
        </p:txBody>
      </p:sp>
      <p:pic>
        <p:nvPicPr>
          <p:cNvPr id="44" name="圖片 43"/>
          <p:cNvPicPr>
            <a:picLocks noChangeAspect="1"/>
          </p:cNvPicPr>
          <p:nvPr/>
        </p:nvPicPr>
        <p:blipFill rotWithShape="1">
          <a:blip r:embed="rId2"/>
          <a:srcRect r="218"/>
          <a:stretch/>
        </p:blipFill>
        <p:spPr>
          <a:xfrm>
            <a:off x="1523011" y="1347360"/>
            <a:ext cx="9234757" cy="4990576"/>
          </a:xfrm>
          <a:prstGeom prst="rect">
            <a:avLst/>
          </a:prstGeom>
        </p:spPr>
      </p:pic>
      <p:sp>
        <p:nvSpPr>
          <p:cNvPr id="2" name="文字方塊 1"/>
          <p:cNvSpPr txBox="1"/>
          <p:nvPr/>
        </p:nvSpPr>
        <p:spPr>
          <a:xfrm>
            <a:off x="1648550" y="5521747"/>
            <a:ext cx="1031381" cy="523220"/>
          </a:xfrm>
          <a:prstGeom prst="rect">
            <a:avLst/>
          </a:prstGeom>
          <a:noFill/>
        </p:spPr>
        <p:txBody>
          <a:bodyPr wrap="square" rtlCol="0">
            <a:spAutoFit/>
          </a:bodyPr>
          <a:lstStyle/>
          <a:p>
            <a:r>
              <a:rPr lang="en-US" altLang="zh-TW" sz="1400" dirty="0" smtClean="0"/>
              <a:t>OOO</a:t>
            </a:r>
            <a:r>
              <a:rPr lang="zh-TW" altLang="en-US" sz="1400" dirty="0" smtClean="0"/>
              <a:t>股份有限公司</a:t>
            </a:r>
            <a:endParaRPr lang="zh-TW" altLang="en-US" sz="1400" dirty="0"/>
          </a:p>
        </p:txBody>
      </p:sp>
      <p:sp>
        <p:nvSpPr>
          <p:cNvPr id="19" name="文字方塊 18"/>
          <p:cNvSpPr txBox="1"/>
          <p:nvPr/>
        </p:nvSpPr>
        <p:spPr>
          <a:xfrm>
            <a:off x="2561005" y="5629469"/>
            <a:ext cx="1031381" cy="307777"/>
          </a:xfrm>
          <a:prstGeom prst="rect">
            <a:avLst/>
          </a:prstGeom>
          <a:noFill/>
        </p:spPr>
        <p:txBody>
          <a:bodyPr wrap="square" rtlCol="0">
            <a:spAutoFit/>
          </a:bodyPr>
          <a:lstStyle/>
          <a:p>
            <a:r>
              <a:rPr lang="zh-TW" altLang="en-US" sz="1400" dirty="0"/>
              <a:t>專利授權</a:t>
            </a:r>
          </a:p>
        </p:txBody>
      </p:sp>
      <p:sp>
        <p:nvSpPr>
          <p:cNvPr id="20" name="文字方塊 19"/>
          <p:cNvSpPr txBox="1"/>
          <p:nvPr/>
        </p:nvSpPr>
        <p:spPr>
          <a:xfrm>
            <a:off x="3562654" y="5629469"/>
            <a:ext cx="3820442" cy="307777"/>
          </a:xfrm>
          <a:prstGeom prst="rect">
            <a:avLst/>
          </a:prstGeom>
          <a:noFill/>
        </p:spPr>
        <p:txBody>
          <a:bodyPr wrap="square" rtlCol="0">
            <a:spAutoFit/>
          </a:bodyPr>
          <a:lstStyle/>
          <a:p>
            <a:r>
              <a:rPr lang="zh-TW" altLang="en-US" sz="1400" dirty="0" smtClean="0"/>
              <a:t>網路設備維護監控系統</a:t>
            </a:r>
            <a:endParaRPr lang="zh-TW" altLang="en-US" sz="1400" dirty="0"/>
          </a:p>
        </p:txBody>
      </p:sp>
      <p:sp>
        <p:nvSpPr>
          <p:cNvPr id="21" name="文字方塊 20"/>
          <p:cNvSpPr txBox="1"/>
          <p:nvPr/>
        </p:nvSpPr>
        <p:spPr>
          <a:xfrm>
            <a:off x="7476219" y="5526573"/>
            <a:ext cx="1429790" cy="504000"/>
          </a:xfrm>
          <a:prstGeom prst="rect">
            <a:avLst/>
          </a:prstGeom>
          <a:solidFill>
            <a:srgbClr val="F2DBDB"/>
          </a:solidFill>
        </p:spPr>
        <p:txBody>
          <a:bodyPr wrap="square" rtlCol="0" anchor="ctr">
            <a:spAutoFit/>
          </a:bodyPr>
          <a:lstStyle/>
          <a:p>
            <a:r>
              <a:rPr lang="zh-TW" altLang="en-US" sz="1400" dirty="0" smtClean="0"/>
              <a:t>洽談中</a:t>
            </a:r>
            <a:endParaRPr lang="zh-TW" altLang="en-US" sz="1400" dirty="0"/>
          </a:p>
        </p:txBody>
      </p:sp>
      <p:sp>
        <p:nvSpPr>
          <p:cNvPr id="23" name="文字方塊 22"/>
          <p:cNvSpPr txBox="1"/>
          <p:nvPr/>
        </p:nvSpPr>
        <p:spPr>
          <a:xfrm>
            <a:off x="9231942" y="5629469"/>
            <a:ext cx="1107436" cy="307777"/>
          </a:xfrm>
          <a:prstGeom prst="rect">
            <a:avLst/>
          </a:prstGeom>
          <a:noFill/>
        </p:spPr>
        <p:txBody>
          <a:bodyPr wrap="square" rtlCol="0">
            <a:spAutoFit/>
          </a:bodyPr>
          <a:lstStyle/>
          <a:p>
            <a:r>
              <a:rPr lang="en-US" altLang="zh-TW" sz="1400" dirty="0" smtClean="0"/>
              <a:t>2021/12/20</a:t>
            </a:r>
            <a:endParaRPr lang="zh-TW" altLang="en-US" sz="1400" dirty="0"/>
          </a:p>
        </p:txBody>
      </p:sp>
    </p:spTree>
    <p:extLst>
      <p:ext uri="{BB962C8B-B14F-4D97-AF65-F5344CB8AC3E}">
        <p14:creationId xmlns:p14="http://schemas.microsoft.com/office/powerpoint/2010/main" val="388465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1" grpId="0" animBg="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nchor="ctr"/>
          <a:lstStyle/>
          <a:p>
            <a:pPr algn="ctr"/>
            <a:r>
              <a:rPr lang="en-US" altLang="zh-TW" dirty="0" smtClean="0"/>
              <a:t>[</a:t>
            </a:r>
            <a:r>
              <a:rPr lang="en-US" altLang="zh-TW" dirty="0"/>
              <a:t>5]</a:t>
            </a:r>
            <a:r>
              <a:rPr lang="zh-TW" altLang="en-US" dirty="0"/>
              <a:t>維護評估</a:t>
            </a:r>
            <a:r>
              <a:rPr lang="zh-TW" altLang="en-US" dirty="0" smtClean="0"/>
              <a:t>表填寫說明</a:t>
            </a:r>
            <a:endParaRPr lang="zh-TW" altLang="en-US" dirty="0"/>
          </a:p>
        </p:txBody>
      </p:sp>
      <p:pic>
        <p:nvPicPr>
          <p:cNvPr id="4" name="圖片 3"/>
          <p:cNvPicPr>
            <a:picLocks noChangeAspect="1"/>
          </p:cNvPicPr>
          <p:nvPr/>
        </p:nvPicPr>
        <p:blipFill>
          <a:blip r:embed="rId2"/>
          <a:stretch>
            <a:fillRect/>
          </a:stretch>
        </p:blipFill>
        <p:spPr>
          <a:xfrm>
            <a:off x="913736" y="1358987"/>
            <a:ext cx="10364528" cy="4890892"/>
          </a:xfrm>
          <a:prstGeom prst="rect">
            <a:avLst/>
          </a:prstGeom>
        </p:spPr>
      </p:pic>
      <p:sp>
        <p:nvSpPr>
          <p:cNvPr id="9" name="文字方塊 8"/>
          <p:cNvSpPr txBox="1"/>
          <p:nvPr/>
        </p:nvSpPr>
        <p:spPr>
          <a:xfrm>
            <a:off x="2565648" y="4944864"/>
            <a:ext cx="1332000" cy="252000"/>
          </a:xfrm>
          <a:prstGeom prst="rect">
            <a:avLst/>
          </a:prstGeom>
          <a:solidFill>
            <a:schemeClr val="bg1"/>
          </a:solidFill>
        </p:spPr>
        <p:txBody>
          <a:bodyPr wrap="square" rtlCol="0">
            <a:spAutoFit/>
          </a:bodyPr>
          <a:lstStyle/>
          <a:p>
            <a:r>
              <a:rPr lang="en-US" altLang="zh-TW" sz="1400" dirty="0" smtClean="0"/>
              <a:t>OOO</a:t>
            </a:r>
            <a:r>
              <a:rPr lang="zh-TW" altLang="en-US" sz="1400" dirty="0" smtClean="0"/>
              <a:t>股份公司</a:t>
            </a:r>
            <a:endParaRPr lang="zh-TW" altLang="en-US" sz="1400" dirty="0"/>
          </a:p>
        </p:txBody>
      </p:sp>
      <p:sp>
        <p:nvSpPr>
          <p:cNvPr id="15" name="文字方塊 14"/>
          <p:cNvSpPr txBox="1"/>
          <p:nvPr/>
        </p:nvSpPr>
        <p:spPr>
          <a:xfrm>
            <a:off x="4031943" y="4944864"/>
            <a:ext cx="3691629" cy="252000"/>
          </a:xfrm>
          <a:prstGeom prst="rect">
            <a:avLst/>
          </a:prstGeom>
          <a:solidFill>
            <a:schemeClr val="bg1"/>
          </a:solidFill>
        </p:spPr>
        <p:txBody>
          <a:bodyPr wrap="square" rtlCol="0">
            <a:spAutoFit/>
          </a:bodyPr>
          <a:lstStyle/>
          <a:p>
            <a:r>
              <a:rPr lang="en-US" altLang="zh-TW" sz="1400" dirty="0"/>
              <a:t>https://www.classic1990.com/home/</a:t>
            </a:r>
            <a:endParaRPr lang="zh-TW" altLang="en-US" sz="1400" dirty="0"/>
          </a:p>
        </p:txBody>
      </p:sp>
      <p:sp>
        <p:nvSpPr>
          <p:cNvPr id="16" name="文字方塊 15"/>
          <p:cNvSpPr txBox="1"/>
          <p:nvPr/>
        </p:nvSpPr>
        <p:spPr>
          <a:xfrm>
            <a:off x="1081600" y="4934731"/>
            <a:ext cx="1440000" cy="252000"/>
          </a:xfrm>
          <a:prstGeom prst="rect">
            <a:avLst/>
          </a:prstGeom>
          <a:noFill/>
        </p:spPr>
        <p:txBody>
          <a:bodyPr wrap="square" rtlCol="0">
            <a:spAutoFit/>
          </a:bodyPr>
          <a:lstStyle/>
          <a:p>
            <a:r>
              <a:rPr lang="zh-TW" altLang="en-US" sz="1400" dirty="0"/>
              <a:t>網路設備控制器</a:t>
            </a:r>
          </a:p>
        </p:txBody>
      </p:sp>
    </p:spTree>
    <p:extLst>
      <p:ext uri="{BB962C8B-B14F-4D97-AF65-F5344CB8AC3E}">
        <p14:creationId xmlns:p14="http://schemas.microsoft.com/office/powerpoint/2010/main" val="54701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nchor="ctr"/>
          <a:lstStyle/>
          <a:p>
            <a:pPr algn="ctr"/>
            <a:r>
              <a:rPr lang="en-US" altLang="zh-TW" dirty="0" smtClean="0"/>
              <a:t>[</a:t>
            </a:r>
            <a:r>
              <a:rPr lang="en-US" altLang="zh-TW" dirty="0"/>
              <a:t>5]</a:t>
            </a:r>
            <a:r>
              <a:rPr lang="zh-TW" altLang="en-US" dirty="0"/>
              <a:t>維護評估</a:t>
            </a:r>
            <a:r>
              <a:rPr lang="zh-TW" altLang="en-US" dirty="0" smtClean="0"/>
              <a:t>表填寫說明</a:t>
            </a:r>
            <a:endParaRPr lang="zh-TW" altLang="en-US" dirty="0"/>
          </a:p>
        </p:txBody>
      </p:sp>
      <p:pic>
        <p:nvPicPr>
          <p:cNvPr id="7" name="圖片 6"/>
          <p:cNvPicPr>
            <a:picLocks noChangeAspect="1"/>
          </p:cNvPicPr>
          <p:nvPr/>
        </p:nvPicPr>
        <p:blipFill rotWithShape="1">
          <a:blip r:embed="rId2"/>
          <a:srcRect t="327" b="10704"/>
          <a:stretch/>
        </p:blipFill>
        <p:spPr>
          <a:xfrm>
            <a:off x="1422752" y="1409700"/>
            <a:ext cx="9346495" cy="4829176"/>
          </a:xfrm>
          <a:prstGeom prst="rect">
            <a:avLst/>
          </a:prstGeom>
          <a:ln>
            <a:solidFill>
              <a:schemeClr val="tx1"/>
            </a:solidFill>
          </a:ln>
        </p:spPr>
      </p:pic>
      <p:sp>
        <p:nvSpPr>
          <p:cNvPr id="10" name="文字方塊 9"/>
          <p:cNvSpPr txBox="1"/>
          <p:nvPr/>
        </p:nvSpPr>
        <p:spPr>
          <a:xfrm>
            <a:off x="1507728" y="5085651"/>
            <a:ext cx="1440000" cy="252000"/>
          </a:xfrm>
          <a:prstGeom prst="rect">
            <a:avLst/>
          </a:prstGeom>
          <a:noFill/>
        </p:spPr>
        <p:txBody>
          <a:bodyPr wrap="square" rtlCol="0">
            <a:spAutoFit/>
          </a:bodyPr>
          <a:lstStyle/>
          <a:p>
            <a:r>
              <a:rPr lang="zh-TW" altLang="en-US" sz="1400" dirty="0"/>
              <a:t>網路設備控制器</a:t>
            </a:r>
          </a:p>
        </p:txBody>
      </p:sp>
      <p:sp>
        <p:nvSpPr>
          <p:cNvPr id="11" name="文字方塊 10"/>
          <p:cNvSpPr txBox="1"/>
          <p:nvPr/>
        </p:nvSpPr>
        <p:spPr>
          <a:xfrm>
            <a:off x="2974361" y="5121163"/>
            <a:ext cx="1198143" cy="252000"/>
          </a:xfrm>
          <a:prstGeom prst="rect">
            <a:avLst/>
          </a:prstGeom>
          <a:solidFill>
            <a:schemeClr val="bg1"/>
          </a:solidFill>
        </p:spPr>
        <p:txBody>
          <a:bodyPr wrap="square" rtlCol="0">
            <a:spAutoFit/>
          </a:bodyPr>
          <a:lstStyle/>
          <a:p>
            <a:r>
              <a:rPr lang="en-US" altLang="zh-TW" sz="1250" dirty="0" smtClean="0"/>
              <a:t>OOO</a:t>
            </a:r>
            <a:r>
              <a:rPr lang="zh-TW" altLang="en-US" sz="1250" dirty="0" smtClean="0"/>
              <a:t>股份公司</a:t>
            </a:r>
            <a:endParaRPr lang="zh-TW" altLang="en-US" sz="1250" dirty="0"/>
          </a:p>
        </p:txBody>
      </p:sp>
      <p:sp>
        <p:nvSpPr>
          <p:cNvPr id="12" name="文字方塊 11"/>
          <p:cNvSpPr txBox="1"/>
          <p:nvPr/>
        </p:nvSpPr>
        <p:spPr>
          <a:xfrm>
            <a:off x="4250184" y="5112285"/>
            <a:ext cx="3691629" cy="252000"/>
          </a:xfrm>
          <a:prstGeom prst="rect">
            <a:avLst/>
          </a:prstGeom>
          <a:solidFill>
            <a:schemeClr val="bg1"/>
          </a:solidFill>
        </p:spPr>
        <p:txBody>
          <a:bodyPr wrap="square" rtlCol="0">
            <a:spAutoFit/>
          </a:bodyPr>
          <a:lstStyle/>
          <a:p>
            <a:r>
              <a:rPr lang="en-US" altLang="zh-TW" sz="1400" dirty="0"/>
              <a:t>https://www.classic1990.com/home/</a:t>
            </a:r>
            <a:endParaRPr lang="zh-TW" altLang="en-US" sz="1400" dirty="0"/>
          </a:p>
        </p:txBody>
      </p:sp>
    </p:spTree>
    <p:extLst>
      <p:ext uri="{BB962C8B-B14F-4D97-AF65-F5344CB8AC3E}">
        <p14:creationId xmlns:p14="http://schemas.microsoft.com/office/powerpoint/2010/main" val="377005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normAutofit/>
          </a:bodyPr>
          <a:lstStyle/>
          <a:p>
            <a:pPr algn="ctr"/>
            <a:r>
              <a:rPr lang="zh-TW" altLang="en-US" sz="4000" dirty="0" smtClean="0"/>
              <a:t>國立虎尾科技大學</a:t>
            </a:r>
            <a:r>
              <a:rPr lang="en-US" altLang="zh-TW" sz="4000" dirty="0" smtClean="0"/>
              <a:t>-</a:t>
            </a:r>
            <a:r>
              <a:rPr lang="zh-TW" altLang="en-US" sz="4000" dirty="0" smtClean="0"/>
              <a:t>專利申請流程圖</a:t>
            </a:r>
            <a:endParaRPr lang="zh-TW" altLang="en-US" sz="4000" dirty="0"/>
          </a:p>
        </p:txBody>
      </p:sp>
      <p:sp>
        <p:nvSpPr>
          <p:cNvPr id="4" name="圓角矩形 3"/>
          <p:cNvSpPr/>
          <p:nvPr/>
        </p:nvSpPr>
        <p:spPr>
          <a:xfrm>
            <a:off x="615130" y="1870682"/>
            <a:ext cx="1980000" cy="9000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700" dirty="0"/>
              <a:t>委託第三方進行全球專利檢索及專利佈局建議</a:t>
            </a:r>
          </a:p>
        </p:txBody>
      </p:sp>
      <p:sp>
        <p:nvSpPr>
          <p:cNvPr id="5" name="圓角矩形 4"/>
          <p:cNvSpPr/>
          <p:nvPr/>
        </p:nvSpPr>
        <p:spPr>
          <a:xfrm>
            <a:off x="2860454" y="1870682"/>
            <a:ext cx="1980000" cy="9000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t>填寫自費申請同意</a:t>
            </a:r>
            <a:r>
              <a:rPr lang="zh-TW" altLang="en-US" sz="1400" dirty="0" smtClean="0"/>
              <a:t>書</a:t>
            </a:r>
            <a:r>
              <a:rPr lang="en-US" altLang="zh-TW" sz="1400" dirty="0" smtClean="0"/>
              <a:t>(</a:t>
            </a:r>
            <a:r>
              <a:rPr lang="zh-TW" altLang="en-US" sz="1400" dirty="0"/>
              <a:t>後續決定不予補助</a:t>
            </a:r>
            <a:r>
              <a:rPr lang="zh-TW" altLang="en-US" sz="1400" dirty="0" smtClean="0"/>
              <a:t>老師</a:t>
            </a:r>
            <a:r>
              <a:rPr lang="zh-TW" altLang="en-US" sz="1400" dirty="0"/>
              <a:t>亦須自費申請</a:t>
            </a:r>
            <a:r>
              <a:rPr lang="en-US" altLang="zh-TW" sz="1400" dirty="0"/>
              <a:t>)</a:t>
            </a:r>
            <a:endParaRPr lang="zh-TW" altLang="en-US" sz="1400" dirty="0"/>
          </a:p>
        </p:txBody>
      </p:sp>
      <p:sp>
        <p:nvSpPr>
          <p:cNvPr id="6" name="圓角矩形 5"/>
          <p:cNvSpPr/>
          <p:nvPr/>
        </p:nvSpPr>
        <p:spPr>
          <a:xfrm>
            <a:off x="5138346" y="1870682"/>
            <a:ext cx="1980000" cy="9000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先行向智財局提出專利申請</a:t>
            </a:r>
            <a:endParaRPr lang="zh-TW" altLang="en-US" dirty="0"/>
          </a:p>
        </p:txBody>
      </p:sp>
      <p:sp>
        <p:nvSpPr>
          <p:cNvPr id="7" name="圓角矩形 6"/>
          <p:cNvSpPr/>
          <p:nvPr/>
        </p:nvSpPr>
        <p:spPr>
          <a:xfrm>
            <a:off x="615130" y="3404904"/>
            <a:ext cx="1980000" cy="900000"/>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700" dirty="0"/>
              <a:t>申請人提出專利</a:t>
            </a:r>
            <a:r>
              <a:rPr lang="zh-TW" altLang="en-US" sz="1700" dirty="0" smtClean="0"/>
              <a:t>申請，</a:t>
            </a:r>
            <a:r>
              <a:rPr lang="zh-TW" altLang="en-US" sz="1700" dirty="0"/>
              <a:t>並將申請書送</a:t>
            </a:r>
            <a:r>
              <a:rPr lang="zh-TW" altLang="en-US" sz="1700" dirty="0" smtClean="0"/>
              <a:t>至智</a:t>
            </a:r>
            <a:r>
              <a:rPr lang="zh-TW" altLang="en-US" sz="1700" dirty="0"/>
              <a:t>財組</a:t>
            </a:r>
          </a:p>
        </p:txBody>
      </p:sp>
      <p:sp>
        <p:nvSpPr>
          <p:cNvPr id="8" name="圓角矩形 7"/>
          <p:cNvSpPr/>
          <p:nvPr/>
        </p:nvSpPr>
        <p:spPr>
          <a:xfrm>
            <a:off x="615130" y="4939126"/>
            <a:ext cx="1980000" cy="900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u="sng" dirty="0" smtClean="0"/>
              <a:t>科技部衍生專利</a:t>
            </a:r>
          </a:p>
          <a:p>
            <a:pPr algn="ctr"/>
            <a:r>
              <a:rPr lang="zh-TW" altLang="en-US" sz="1400" dirty="0" smtClean="0"/>
              <a:t>申請人至</a:t>
            </a:r>
            <a:r>
              <a:rPr lang="en-US" altLang="zh-TW" sz="1400" dirty="0" err="1" smtClean="0"/>
              <a:t>strilke</a:t>
            </a:r>
            <a:r>
              <a:rPr lang="zh-TW" altLang="en-US" sz="1400" dirty="0" smtClean="0"/>
              <a:t>系統登錄研發成果資料</a:t>
            </a:r>
            <a:r>
              <a:rPr lang="en-US" altLang="zh-TW" sz="1400" dirty="0" smtClean="0"/>
              <a:t>,</a:t>
            </a:r>
            <a:r>
              <a:rPr lang="zh-TW" altLang="en-US" sz="1400" dirty="0" smtClean="0"/>
              <a:t>通知</a:t>
            </a:r>
            <a:r>
              <a:rPr lang="zh-TW" altLang="en-US" sz="1400" dirty="0"/>
              <a:t>國產處</a:t>
            </a:r>
            <a:r>
              <a:rPr lang="zh-TW" altLang="en-US" sz="1400" dirty="0" smtClean="0"/>
              <a:t>承辦人</a:t>
            </a:r>
            <a:endParaRPr lang="zh-TW" altLang="en-US" sz="1400" dirty="0"/>
          </a:p>
        </p:txBody>
      </p:sp>
      <p:grpSp>
        <p:nvGrpSpPr>
          <p:cNvPr id="11" name="群組 10"/>
          <p:cNvGrpSpPr/>
          <p:nvPr/>
        </p:nvGrpSpPr>
        <p:grpSpPr>
          <a:xfrm>
            <a:off x="3222160" y="3220260"/>
            <a:ext cx="1256588" cy="1269292"/>
            <a:chOff x="3511944" y="2561696"/>
            <a:chExt cx="1440000" cy="1440000"/>
          </a:xfrm>
        </p:grpSpPr>
        <p:sp>
          <p:nvSpPr>
            <p:cNvPr id="9" name="菱形 8"/>
            <p:cNvSpPr/>
            <p:nvPr/>
          </p:nvSpPr>
          <p:spPr>
            <a:xfrm>
              <a:off x="3511944" y="2561696"/>
              <a:ext cx="1440000" cy="1440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p>
          </p:txBody>
        </p:sp>
        <p:sp>
          <p:nvSpPr>
            <p:cNvPr id="10" name="文字方塊 9"/>
            <p:cNvSpPr txBox="1"/>
            <p:nvPr/>
          </p:nvSpPr>
          <p:spPr>
            <a:xfrm>
              <a:off x="3628082" y="2949983"/>
              <a:ext cx="1207723" cy="663422"/>
            </a:xfrm>
            <a:prstGeom prst="rect">
              <a:avLst/>
            </a:prstGeom>
            <a:noFill/>
          </p:spPr>
          <p:txBody>
            <a:bodyPr wrap="square" rtlCol="0" anchor="ctr">
              <a:spAutoFit/>
            </a:bodyPr>
            <a:lstStyle/>
            <a:p>
              <a:pPr algn="ctr"/>
              <a:r>
                <a:rPr lang="zh-TW" altLang="en-US" sz="1600" dirty="0">
                  <a:solidFill>
                    <a:schemeClr val="bg1"/>
                  </a:solidFill>
                </a:rPr>
                <a:t>是否有申請急切</a:t>
              </a:r>
              <a:r>
                <a:rPr lang="zh-TW" altLang="en-US" sz="1600" dirty="0" smtClean="0">
                  <a:solidFill>
                    <a:schemeClr val="bg1"/>
                  </a:solidFill>
                </a:rPr>
                <a:t>性</a:t>
              </a:r>
              <a:endParaRPr lang="zh-TW" altLang="en-US" sz="1600" dirty="0">
                <a:solidFill>
                  <a:schemeClr val="bg1"/>
                </a:solidFill>
              </a:endParaRPr>
            </a:p>
          </p:txBody>
        </p:sp>
      </p:grpSp>
      <p:cxnSp>
        <p:nvCxnSpPr>
          <p:cNvPr id="13" name="直線單箭頭接點 12"/>
          <p:cNvCxnSpPr>
            <a:stCxn id="9" idx="0"/>
            <a:endCxn id="5" idx="2"/>
          </p:cNvCxnSpPr>
          <p:nvPr/>
        </p:nvCxnSpPr>
        <p:spPr>
          <a:xfrm flipV="1">
            <a:off x="3850454" y="2770682"/>
            <a:ext cx="0" cy="449578"/>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grpSp>
        <p:nvGrpSpPr>
          <p:cNvPr id="14" name="群組 13"/>
          <p:cNvGrpSpPr/>
          <p:nvPr/>
        </p:nvGrpSpPr>
        <p:grpSpPr>
          <a:xfrm>
            <a:off x="5500052" y="3220260"/>
            <a:ext cx="1256588" cy="1269292"/>
            <a:chOff x="3511944" y="2561696"/>
            <a:chExt cx="1440000" cy="1440000"/>
          </a:xfrm>
        </p:grpSpPr>
        <p:sp>
          <p:nvSpPr>
            <p:cNvPr id="15" name="菱形 14"/>
            <p:cNvSpPr/>
            <p:nvPr/>
          </p:nvSpPr>
          <p:spPr>
            <a:xfrm>
              <a:off x="3511944" y="2561696"/>
              <a:ext cx="1440000" cy="1440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p>
          </p:txBody>
        </p:sp>
        <p:sp>
          <p:nvSpPr>
            <p:cNvPr id="16" name="文字方塊 15"/>
            <p:cNvSpPr txBox="1"/>
            <p:nvPr/>
          </p:nvSpPr>
          <p:spPr>
            <a:xfrm>
              <a:off x="3628082" y="2810316"/>
              <a:ext cx="1207723" cy="942758"/>
            </a:xfrm>
            <a:prstGeom prst="rect">
              <a:avLst/>
            </a:prstGeom>
            <a:noFill/>
          </p:spPr>
          <p:txBody>
            <a:bodyPr wrap="square" rtlCol="0" anchor="ctr">
              <a:spAutoFit/>
            </a:bodyPr>
            <a:lstStyle/>
            <a:p>
              <a:pPr algn="ctr"/>
              <a:r>
                <a:rPr lang="zh-TW" altLang="en-US" sz="1600" dirty="0" smtClean="0">
                  <a:solidFill>
                    <a:schemeClr val="bg1"/>
                  </a:solidFill>
                </a:rPr>
                <a:t>是否為</a:t>
              </a:r>
              <a:endParaRPr lang="en-US" altLang="zh-TW" sz="1600" dirty="0" smtClean="0">
                <a:solidFill>
                  <a:schemeClr val="bg1"/>
                </a:solidFill>
              </a:endParaRPr>
            </a:p>
            <a:p>
              <a:pPr algn="ctr"/>
              <a:r>
                <a:rPr lang="zh-TW" altLang="en-US" sz="1600" dirty="0" smtClean="0">
                  <a:solidFill>
                    <a:schemeClr val="bg1"/>
                  </a:solidFill>
                </a:rPr>
                <a:t>科技部衍生專利</a:t>
              </a:r>
              <a:endParaRPr lang="zh-TW" altLang="en-US" sz="1600" dirty="0">
                <a:solidFill>
                  <a:schemeClr val="bg1"/>
                </a:solidFill>
              </a:endParaRPr>
            </a:p>
          </p:txBody>
        </p:sp>
      </p:grpSp>
      <p:cxnSp>
        <p:nvCxnSpPr>
          <p:cNvPr id="17" name="直線單箭頭接點 16"/>
          <p:cNvCxnSpPr>
            <a:stCxn id="9" idx="3"/>
            <a:endCxn id="15" idx="1"/>
          </p:cNvCxnSpPr>
          <p:nvPr/>
        </p:nvCxnSpPr>
        <p:spPr>
          <a:xfrm>
            <a:off x="4478748" y="3854906"/>
            <a:ext cx="1021304" cy="0"/>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cxnSp>
        <p:nvCxnSpPr>
          <p:cNvPr id="21" name="直線單箭頭接點 20"/>
          <p:cNvCxnSpPr>
            <a:stCxn id="6" idx="2"/>
            <a:endCxn id="15" idx="0"/>
          </p:cNvCxnSpPr>
          <p:nvPr/>
        </p:nvCxnSpPr>
        <p:spPr>
          <a:xfrm>
            <a:off x="6128346" y="2770682"/>
            <a:ext cx="0" cy="449578"/>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cxnSp>
        <p:nvCxnSpPr>
          <p:cNvPr id="33" name="直線單箭頭接點 32"/>
          <p:cNvCxnSpPr>
            <a:stCxn id="5" idx="3"/>
            <a:endCxn id="6" idx="1"/>
          </p:cNvCxnSpPr>
          <p:nvPr/>
        </p:nvCxnSpPr>
        <p:spPr>
          <a:xfrm>
            <a:off x="4840454" y="2320682"/>
            <a:ext cx="297892" cy="0"/>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cxnSp>
        <p:nvCxnSpPr>
          <p:cNvPr id="40" name="直線單箭頭接點 39"/>
          <p:cNvCxnSpPr>
            <a:stCxn id="4" idx="2"/>
            <a:endCxn id="7" idx="0"/>
          </p:cNvCxnSpPr>
          <p:nvPr/>
        </p:nvCxnSpPr>
        <p:spPr>
          <a:xfrm>
            <a:off x="1605130" y="2770682"/>
            <a:ext cx="0" cy="634222"/>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cxnSp>
        <p:nvCxnSpPr>
          <p:cNvPr id="43" name="直線單箭頭接點 42"/>
          <p:cNvCxnSpPr>
            <a:stCxn id="8" idx="0"/>
            <a:endCxn id="7" idx="2"/>
          </p:cNvCxnSpPr>
          <p:nvPr/>
        </p:nvCxnSpPr>
        <p:spPr>
          <a:xfrm flipV="1">
            <a:off x="1605130" y="4304904"/>
            <a:ext cx="0" cy="634222"/>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cxnSp>
        <p:nvCxnSpPr>
          <p:cNvPr id="56" name="直線單箭頭接點 55"/>
          <p:cNvCxnSpPr>
            <a:stCxn id="7" idx="3"/>
            <a:endCxn id="9" idx="1"/>
          </p:cNvCxnSpPr>
          <p:nvPr/>
        </p:nvCxnSpPr>
        <p:spPr>
          <a:xfrm>
            <a:off x="2595130" y="3854904"/>
            <a:ext cx="627030" cy="2"/>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sp>
        <p:nvSpPr>
          <p:cNvPr id="59" name="文字方塊 58"/>
          <p:cNvSpPr txBox="1"/>
          <p:nvPr/>
        </p:nvSpPr>
        <p:spPr>
          <a:xfrm>
            <a:off x="6058390" y="4437339"/>
            <a:ext cx="338554" cy="276999"/>
          </a:xfrm>
          <a:prstGeom prst="rect">
            <a:avLst/>
          </a:prstGeom>
          <a:noFill/>
        </p:spPr>
        <p:txBody>
          <a:bodyPr wrap="none" rtlCol="0">
            <a:spAutoFit/>
          </a:bodyPr>
          <a:lstStyle/>
          <a:p>
            <a:r>
              <a:rPr lang="zh-TW" altLang="en-US" sz="1200" dirty="0" smtClean="0"/>
              <a:t>是</a:t>
            </a:r>
            <a:endParaRPr lang="en-US" altLang="zh-TW" sz="1200" dirty="0" smtClean="0"/>
          </a:p>
        </p:txBody>
      </p:sp>
      <p:sp>
        <p:nvSpPr>
          <p:cNvPr id="60" name="文字方塊 59"/>
          <p:cNvSpPr txBox="1"/>
          <p:nvPr/>
        </p:nvSpPr>
        <p:spPr>
          <a:xfrm>
            <a:off x="4577920" y="3577905"/>
            <a:ext cx="274320" cy="276999"/>
          </a:xfrm>
          <a:prstGeom prst="rect">
            <a:avLst/>
          </a:prstGeom>
          <a:noFill/>
        </p:spPr>
        <p:txBody>
          <a:bodyPr wrap="square" rtlCol="0" anchor="ctr">
            <a:spAutoFit/>
          </a:bodyPr>
          <a:lstStyle/>
          <a:p>
            <a:pPr algn="ctr"/>
            <a:r>
              <a:rPr lang="zh-TW" altLang="en-US" sz="1200" dirty="0" smtClean="0"/>
              <a:t>否</a:t>
            </a:r>
            <a:endParaRPr lang="en-US" altLang="zh-TW" sz="1200" dirty="0" smtClean="0"/>
          </a:p>
        </p:txBody>
      </p:sp>
      <p:sp>
        <p:nvSpPr>
          <p:cNvPr id="61" name="文字方塊 60"/>
          <p:cNvSpPr txBox="1"/>
          <p:nvPr/>
        </p:nvSpPr>
        <p:spPr>
          <a:xfrm>
            <a:off x="3783950" y="2937725"/>
            <a:ext cx="338554" cy="276999"/>
          </a:xfrm>
          <a:prstGeom prst="rect">
            <a:avLst/>
          </a:prstGeom>
          <a:noFill/>
        </p:spPr>
        <p:txBody>
          <a:bodyPr wrap="none" rtlCol="0">
            <a:spAutoFit/>
          </a:bodyPr>
          <a:lstStyle/>
          <a:p>
            <a:r>
              <a:rPr lang="zh-TW" altLang="en-US" sz="1200" dirty="0" smtClean="0"/>
              <a:t>是</a:t>
            </a:r>
            <a:endParaRPr lang="en-US" altLang="zh-TW" sz="1200" dirty="0" smtClean="0"/>
          </a:p>
        </p:txBody>
      </p:sp>
      <p:sp>
        <p:nvSpPr>
          <p:cNvPr id="62" name="圓角矩形 61"/>
          <p:cNvSpPr/>
          <p:nvPr/>
        </p:nvSpPr>
        <p:spPr>
          <a:xfrm>
            <a:off x="5138346" y="4939126"/>
            <a:ext cx="1980000" cy="900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u="sng" dirty="0" smtClean="0"/>
              <a:t>科研產業化平台</a:t>
            </a:r>
            <a:endParaRPr lang="en-US" altLang="zh-TW" sz="1600" b="1" u="sng" dirty="0" smtClean="0"/>
          </a:p>
          <a:p>
            <a:pPr algn="ctr"/>
            <a:r>
              <a:rPr lang="zh-TW" altLang="en-US" sz="1600" dirty="0" smtClean="0"/>
              <a:t>專利優化機制評選</a:t>
            </a:r>
            <a:endParaRPr lang="zh-TW" altLang="en-US" sz="1600" dirty="0"/>
          </a:p>
        </p:txBody>
      </p:sp>
      <p:sp>
        <p:nvSpPr>
          <p:cNvPr id="63" name="圓角矩形 62"/>
          <p:cNvSpPr/>
          <p:nvPr/>
        </p:nvSpPr>
        <p:spPr>
          <a:xfrm>
            <a:off x="7404452" y="3404904"/>
            <a:ext cx="1980000" cy="9000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檢送研發成果推動委員會審議</a:t>
            </a:r>
            <a:endParaRPr lang="zh-TW" altLang="en-US" dirty="0"/>
          </a:p>
        </p:txBody>
      </p:sp>
      <p:cxnSp>
        <p:nvCxnSpPr>
          <p:cNvPr id="64" name="直線單箭頭接點 63"/>
          <p:cNvCxnSpPr>
            <a:stCxn id="15" idx="2"/>
            <a:endCxn id="62" idx="0"/>
          </p:cNvCxnSpPr>
          <p:nvPr/>
        </p:nvCxnSpPr>
        <p:spPr>
          <a:xfrm>
            <a:off x="6128346" y="4489552"/>
            <a:ext cx="0" cy="449574"/>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sp>
        <p:nvSpPr>
          <p:cNvPr id="72" name="文字方塊 71"/>
          <p:cNvSpPr txBox="1"/>
          <p:nvPr/>
        </p:nvSpPr>
        <p:spPr>
          <a:xfrm>
            <a:off x="6720826" y="3577905"/>
            <a:ext cx="274320" cy="276999"/>
          </a:xfrm>
          <a:prstGeom prst="rect">
            <a:avLst/>
          </a:prstGeom>
          <a:noFill/>
        </p:spPr>
        <p:txBody>
          <a:bodyPr wrap="square" rtlCol="0" anchor="ctr">
            <a:spAutoFit/>
          </a:bodyPr>
          <a:lstStyle/>
          <a:p>
            <a:pPr algn="ctr"/>
            <a:r>
              <a:rPr lang="zh-TW" altLang="en-US" sz="1200" dirty="0" smtClean="0"/>
              <a:t>否</a:t>
            </a:r>
            <a:endParaRPr lang="en-US" altLang="zh-TW" sz="1200" dirty="0" smtClean="0"/>
          </a:p>
        </p:txBody>
      </p:sp>
      <p:cxnSp>
        <p:nvCxnSpPr>
          <p:cNvPr id="73" name="直線單箭頭接點 72"/>
          <p:cNvCxnSpPr>
            <a:stCxn id="15" idx="3"/>
            <a:endCxn id="63" idx="1"/>
          </p:cNvCxnSpPr>
          <p:nvPr/>
        </p:nvCxnSpPr>
        <p:spPr>
          <a:xfrm flipV="1">
            <a:off x="6756640" y="3854904"/>
            <a:ext cx="647812" cy="2"/>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cxnSp>
        <p:nvCxnSpPr>
          <p:cNvPr id="78" name="肘形接點 77"/>
          <p:cNvCxnSpPr>
            <a:stCxn id="62" idx="3"/>
            <a:endCxn id="63" idx="2"/>
          </p:cNvCxnSpPr>
          <p:nvPr/>
        </p:nvCxnSpPr>
        <p:spPr>
          <a:xfrm flipV="1">
            <a:off x="7118346" y="4304904"/>
            <a:ext cx="1276106" cy="1084222"/>
          </a:xfrm>
          <a:prstGeom prst="bentConnector2">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79" name="圓角矩形 78"/>
          <p:cNvSpPr/>
          <p:nvPr/>
        </p:nvSpPr>
        <p:spPr>
          <a:xfrm>
            <a:off x="9683976" y="3404904"/>
            <a:ext cx="1980000" cy="900000"/>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依</a:t>
            </a:r>
            <a:r>
              <a:rPr lang="zh-TW" altLang="en-US" dirty="0" smtClean="0"/>
              <a:t>程序辦理專利申請及經費核銷</a:t>
            </a:r>
            <a:endParaRPr lang="zh-TW" altLang="en-US" dirty="0"/>
          </a:p>
        </p:txBody>
      </p:sp>
      <p:cxnSp>
        <p:nvCxnSpPr>
          <p:cNvPr id="80" name="直線單箭頭接點 79"/>
          <p:cNvCxnSpPr>
            <a:stCxn id="63" idx="3"/>
            <a:endCxn id="79" idx="1"/>
          </p:cNvCxnSpPr>
          <p:nvPr/>
        </p:nvCxnSpPr>
        <p:spPr>
          <a:xfrm>
            <a:off x="9384452" y="3854904"/>
            <a:ext cx="299524" cy="0"/>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8090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p:cNvPicPr>
            <a:picLocks noChangeAspect="1"/>
          </p:cNvPicPr>
          <p:nvPr/>
        </p:nvPicPr>
        <p:blipFill rotWithShape="1">
          <a:blip r:embed="rId2"/>
          <a:srcRect t="-1385"/>
          <a:stretch/>
        </p:blipFill>
        <p:spPr>
          <a:xfrm>
            <a:off x="1655931" y="1292816"/>
            <a:ext cx="8880138" cy="5062944"/>
          </a:xfrm>
          <a:prstGeom prst="rect">
            <a:avLst/>
          </a:prstGeom>
          <a:ln>
            <a:solidFill>
              <a:schemeClr val="tx1"/>
            </a:solidFill>
          </a:ln>
        </p:spPr>
      </p:pic>
      <p:sp>
        <p:nvSpPr>
          <p:cNvPr id="8" name="標題 7"/>
          <p:cNvSpPr>
            <a:spLocks noGrp="1"/>
          </p:cNvSpPr>
          <p:nvPr>
            <p:ph type="title"/>
          </p:nvPr>
        </p:nvSpPr>
        <p:spPr/>
        <p:txBody>
          <a:bodyPr anchor="ctr"/>
          <a:lstStyle/>
          <a:p>
            <a:pPr algn="ctr"/>
            <a:r>
              <a:rPr lang="en-US" altLang="zh-TW" dirty="0" smtClean="0"/>
              <a:t>[</a:t>
            </a:r>
            <a:r>
              <a:rPr lang="en-US" altLang="zh-TW" dirty="0"/>
              <a:t>5]</a:t>
            </a:r>
            <a:r>
              <a:rPr lang="zh-TW" altLang="en-US" dirty="0"/>
              <a:t>維護評估</a:t>
            </a:r>
            <a:r>
              <a:rPr lang="zh-TW" altLang="en-US" dirty="0" smtClean="0"/>
              <a:t>表填寫說明</a:t>
            </a:r>
            <a:endParaRPr lang="zh-TW" altLang="en-US" dirty="0"/>
          </a:p>
        </p:txBody>
      </p:sp>
      <p:sp>
        <p:nvSpPr>
          <p:cNvPr id="9" name="文字方塊 8"/>
          <p:cNvSpPr txBox="1"/>
          <p:nvPr/>
        </p:nvSpPr>
        <p:spPr>
          <a:xfrm>
            <a:off x="1743473" y="4383392"/>
            <a:ext cx="603678" cy="307777"/>
          </a:xfrm>
          <a:prstGeom prst="rect">
            <a:avLst/>
          </a:prstGeom>
          <a:noFill/>
        </p:spPr>
        <p:txBody>
          <a:bodyPr wrap="square" rtlCol="0">
            <a:spAutoFit/>
          </a:bodyPr>
          <a:lstStyle/>
          <a:p>
            <a:r>
              <a:rPr lang="zh-TW" altLang="en-US" sz="1400" dirty="0" smtClean="0"/>
              <a:t>台灣</a:t>
            </a:r>
            <a:endParaRPr lang="zh-TW" altLang="en-US" sz="1400" dirty="0"/>
          </a:p>
        </p:txBody>
      </p:sp>
      <p:sp>
        <p:nvSpPr>
          <p:cNvPr id="13" name="文字方塊 12"/>
          <p:cNvSpPr txBox="1"/>
          <p:nvPr/>
        </p:nvSpPr>
        <p:spPr>
          <a:xfrm>
            <a:off x="2527416" y="4383392"/>
            <a:ext cx="1440000" cy="307777"/>
          </a:xfrm>
          <a:prstGeom prst="rect">
            <a:avLst/>
          </a:prstGeom>
          <a:noFill/>
        </p:spPr>
        <p:txBody>
          <a:bodyPr wrap="square" rtlCol="0">
            <a:spAutoFit/>
          </a:bodyPr>
          <a:lstStyle/>
          <a:p>
            <a:r>
              <a:rPr lang="en-US" altLang="zh-TW" sz="1400" dirty="0" smtClean="0"/>
              <a:t>5</a:t>
            </a:r>
            <a:r>
              <a:rPr lang="zh-TW" altLang="en-US" sz="1400" dirty="0" smtClean="0"/>
              <a:t>萬套</a:t>
            </a:r>
            <a:endParaRPr lang="zh-TW" altLang="en-US" sz="1400" dirty="0"/>
          </a:p>
        </p:txBody>
      </p:sp>
      <p:sp>
        <p:nvSpPr>
          <p:cNvPr id="14" name="文字方塊 13"/>
          <p:cNvSpPr txBox="1"/>
          <p:nvPr/>
        </p:nvSpPr>
        <p:spPr>
          <a:xfrm>
            <a:off x="4327945" y="4449893"/>
            <a:ext cx="3830634" cy="307777"/>
          </a:xfrm>
          <a:prstGeom prst="rect">
            <a:avLst/>
          </a:prstGeom>
          <a:noFill/>
        </p:spPr>
        <p:txBody>
          <a:bodyPr wrap="square" rtlCol="0">
            <a:spAutoFit/>
          </a:bodyPr>
          <a:lstStyle/>
          <a:p>
            <a:r>
              <a:rPr lang="zh-TW" altLang="en-US" sz="1400" dirty="0"/>
              <a:t>經</a:t>
            </a:r>
            <a:r>
              <a:rPr lang="en-US" altLang="zh-TW" sz="1400" dirty="0"/>
              <a:t>OOO</a:t>
            </a:r>
            <a:r>
              <a:rPr lang="zh-TW" altLang="en-US" sz="1400" dirty="0"/>
              <a:t>估計目前市場所需設備</a:t>
            </a:r>
            <a:r>
              <a:rPr lang="en-US" altLang="zh-TW" sz="1400" dirty="0"/>
              <a:t>10%</a:t>
            </a:r>
            <a:endParaRPr lang="zh-TW" altLang="en-US" sz="1400" dirty="0"/>
          </a:p>
        </p:txBody>
      </p:sp>
      <p:sp>
        <p:nvSpPr>
          <p:cNvPr id="16" name="文字方塊 15"/>
          <p:cNvSpPr txBox="1"/>
          <p:nvPr/>
        </p:nvSpPr>
        <p:spPr>
          <a:xfrm>
            <a:off x="1744061" y="4926490"/>
            <a:ext cx="603678" cy="307777"/>
          </a:xfrm>
          <a:prstGeom prst="rect">
            <a:avLst/>
          </a:prstGeom>
          <a:noFill/>
        </p:spPr>
        <p:txBody>
          <a:bodyPr wrap="square" rtlCol="0">
            <a:spAutoFit/>
          </a:bodyPr>
          <a:lstStyle/>
          <a:p>
            <a:r>
              <a:rPr lang="zh-TW" altLang="en-US" sz="1400" dirty="0" smtClean="0"/>
              <a:t>日本</a:t>
            </a:r>
            <a:endParaRPr lang="en-US" altLang="zh-TW" sz="1400" dirty="0" smtClean="0"/>
          </a:p>
        </p:txBody>
      </p:sp>
      <p:sp>
        <p:nvSpPr>
          <p:cNvPr id="17" name="文字方塊 16"/>
          <p:cNvSpPr txBox="1"/>
          <p:nvPr/>
        </p:nvSpPr>
        <p:spPr>
          <a:xfrm>
            <a:off x="2527416" y="4926489"/>
            <a:ext cx="1440000" cy="307777"/>
          </a:xfrm>
          <a:prstGeom prst="rect">
            <a:avLst/>
          </a:prstGeom>
          <a:noFill/>
        </p:spPr>
        <p:txBody>
          <a:bodyPr wrap="square" rtlCol="0">
            <a:spAutoFit/>
          </a:bodyPr>
          <a:lstStyle/>
          <a:p>
            <a:r>
              <a:rPr lang="en-US" altLang="zh-TW" sz="1400" dirty="0"/>
              <a:t>2</a:t>
            </a:r>
            <a:r>
              <a:rPr lang="zh-TW" altLang="en-US" sz="1400" dirty="0" smtClean="0"/>
              <a:t>萬</a:t>
            </a:r>
            <a:r>
              <a:rPr lang="zh-TW" altLang="en-US" sz="1400" dirty="0" smtClean="0"/>
              <a:t>套</a:t>
            </a:r>
            <a:endParaRPr lang="zh-TW" altLang="en-US" sz="1400" dirty="0"/>
          </a:p>
        </p:txBody>
      </p:sp>
      <p:sp>
        <p:nvSpPr>
          <p:cNvPr id="18" name="文字方塊 17"/>
          <p:cNvSpPr txBox="1"/>
          <p:nvPr/>
        </p:nvSpPr>
        <p:spPr>
          <a:xfrm>
            <a:off x="4327945" y="4926488"/>
            <a:ext cx="3830634" cy="307777"/>
          </a:xfrm>
          <a:prstGeom prst="rect">
            <a:avLst/>
          </a:prstGeom>
          <a:noFill/>
        </p:spPr>
        <p:txBody>
          <a:bodyPr wrap="square" rtlCol="0">
            <a:spAutoFit/>
          </a:bodyPr>
          <a:lstStyle/>
          <a:p>
            <a:r>
              <a:rPr lang="zh-TW" altLang="en-US" sz="1400" dirty="0"/>
              <a:t>經</a:t>
            </a:r>
            <a:r>
              <a:rPr lang="en-US" altLang="zh-TW" sz="1400" dirty="0"/>
              <a:t>OOO</a:t>
            </a:r>
            <a:r>
              <a:rPr lang="zh-TW" altLang="en-US" sz="1400" dirty="0"/>
              <a:t>估計目前市場所需設備</a:t>
            </a:r>
            <a:r>
              <a:rPr lang="en-US" altLang="zh-TW" sz="1400" dirty="0"/>
              <a:t>10%</a:t>
            </a:r>
            <a:endParaRPr lang="zh-TW" altLang="en-US" sz="1400" dirty="0"/>
          </a:p>
        </p:txBody>
      </p:sp>
    </p:spTree>
    <p:extLst>
      <p:ext uri="{BB962C8B-B14F-4D97-AF65-F5344CB8AC3E}">
        <p14:creationId xmlns:p14="http://schemas.microsoft.com/office/powerpoint/2010/main" val="354191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pPr algn="ctr"/>
            <a:r>
              <a:rPr lang="zh-TW" altLang="en-US" dirty="0" smtClean="0"/>
              <a:t>本頁僅做為評估無須填寫</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FCB0649-5415-4519-A717-0350360FD08A}" type="slidenum">
              <a:rPr lang="zh-TW" altLang="en-US" smtClean="0"/>
              <a:t>21</a:t>
            </a:fld>
            <a:endParaRPr lang="zh-TW" altLang="en-US"/>
          </a:p>
        </p:txBody>
      </p:sp>
      <p:pic>
        <p:nvPicPr>
          <p:cNvPr id="5" name="圖片 4"/>
          <p:cNvPicPr>
            <a:picLocks noChangeAspect="1"/>
          </p:cNvPicPr>
          <p:nvPr/>
        </p:nvPicPr>
        <p:blipFill>
          <a:blip r:embed="rId2"/>
          <a:stretch>
            <a:fillRect/>
          </a:stretch>
        </p:blipFill>
        <p:spPr>
          <a:xfrm>
            <a:off x="1395961" y="1790788"/>
            <a:ext cx="9400077" cy="4310010"/>
          </a:xfrm>
          <a:prstGeom prst="rect">
            <a:avLst/>
          </a:prstGeom>
        </p:spPr>
      </p:pic>
    </p:spTree>
    <p:extLst>
      <p:ext uri="{BB962C8B-B14F-4D97-AF65-F5344CB8AC3E}">
        <p14:creationId xmlns:p14="http://schemas.microsoft.com/office/powerpoint/2010/main" val="210689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noAutofit/>
          </a:bodyPr>
          <a:lstStyle/>
          <a:p>
            <a:pPr algn="ctr"/>
            <a:r>
              <a:rPr lang="zh-TW" altLang="zh-TW" sz="4000" dirty="0"/>
              <a:t>科研產業化平台計畫</a:t>
            </a:r>
            <a:r>
              <a:rPr lang="en-US" altLang="zh-TW" sz="4000" dirty="0"/>
              <a:t>-</a:t>
            </a:r>
            <a:r>
              <a:rPr lang="zh-TW" altLang="en-US" sz="4000" dirty="0"/>
              <a:t>大南方平台</a:t>
            </a:r>
            <a:r>
              <a:rPr lang="en-US" altLang="zh-TW" sz="4000" dirty="0"/>
              <a:t/>
            </a:r>
            <a:br>
              <a:rPr lang="en-US" altLang="zh-TW" sz="4000" dirty="0"/>
            </a:br>
            <a:r>
              <a:rPr lang="zh-TW" altLang="en-US" sz="4000" dirty="0"/>
              <a:t>科技部專利優質化評選－申請須知</a:t>
            </a:r>
          </a:p>
        </p:txBody>
      </p:sp>
      <p:sp>
        <p:nvSpPr>
          <p:cNvPr id="3" name="內容版面配置區 2"/>
          <p:cNvSpPr>
            <a:spLocks noGrp="1"/>
          </p:cNvSpPr>
          <p:nvPr>
            <p:ph idx="1"/>
          </p:nvPr>
        </p:nvSpPr>
        <p:spPr/>
        <p:txBody>
          <a:bodyPr/>
          <a:lstStyle/>
          <a:p>
            <a:pPr algn="just"/>
            <a:r>
              <a:rPr lang="zh-TW" altLang="en-US" dirty="0"/>
              <a:t>有參與各梯次之提案團隊，須派發明人中至少一人參加各梯次教育訓練</a:t>
            </a:r>
            <a:r>
              <a:rPr lang="zh-TW" altLang="en-US" dirty="0" smtClean="0"/>
              <a:t>課程。</a:t>
            </a:r>
            <a:endParaRPr lang="en-US" altLang="zh-TW" dirty="0"/>
          </a:p>
          <a:p>
            <a:pPr lvl="0" algn="just"/>
            <a:r>
              <a:rPr lang="zh-TW" altLang="zh-TW" dirty="0"/>
              <a:t>於本徵選活動獲同意補助之項目，全數皆需於</a:t>
            </a:r>
            <a:r>
              <a:rPr lang="zh-TW" altLang="en-US" dirty="0"/>
              <a:t>當</a:t>
            </a:r>
            <a:r>
              <a:rPr lang="zh-TW" altLang="zh-TW" dirty="0"/>
              <a:t>年度內支用完畢。</a:t>
            </a:r>
            <a:endParaRPr lang="en-US" altLang="zh-TW" dirty="0"/>
          </a:p>
          <a:p>
            <a:pPr algn="just"/>
            <a:r>
              <a:rPr lang="zh-TW" altLang="zh-TW" dirty="0"/>
              <a:t>為維持公平性，於本徵選活動獲同意補助之項目不可挪用至其他項目種類或其他專利國別；且每一種補助項目皆訂有可授予金額上限，日後承辦事務所</a:t>
            </a:r>
            <a:r>
              <a:rPr lang="en-US" altLang="zh-TW" dirty="0"/>
              <a:t>(</a:t>
            </a:r>
            <a:r>
              <a:rPr lang="zh-TW" altLang="zh-TW" dirty="0"/>
              <a:t>或公司</a:t>
            </a:r>
            <a:r>
              <a:rPr lang="en-US" altLang="zh-TW" dirty="0"/>
              <a:t>)</a:t>
            </a:r>
            <a:r>
              <a:rPr lang="zh-TW" altLang="zh-TW" dirty="0"/>
              <a:t>針對個案實際報價若較高，超出金額部分需由發明人負擔。</a:t>
            </a:r>
            <a:endParaRPr lang="en-US" altLang="zh-TW" dirty="0"/>
          </a:p>
          <a:p>
            <a:pPr algn="just"/>
            <a:r>
              <a:rPr lang="zh-TW" altLang="zh-TW" dirty="0" smtClean="0"/>
              <a:t>請備妥應繳資料</a:t>
            </a:r>
            <a:r>
              <a:rPr lang="en-US" altLang="zh-TW" dirty="0" smtClean="0"/>
              <a:t>mail</a:t>
            </a:r>
            <a:r>
              <a:rPr lang="zh-TW" altLang="zh-TW" dirty="0" smtClean="0"/>
              <a:t>至本校收件窗口</a:t>
            </a:r>
            <a:endParaRPr lang="en-US" altLang="zh-TW" dirty="0" smtClean="0"/>
          </a:p>
          <a:p>
            <a:pPr algn="just"/>
            <a:r>
              <a:rPr lang="zh-TW" altLang="en-US" dirty="0" smtClean="0"/>
              <a:t>收件窗口</a:t>
            </a:r>
            <a:r>
              <a:rPr lang="zh-TW" altLang="en-US" dirty="0"/>
              <a:t>：</a:t>
            </a:r>
            <a:r>
              <a:rPr lang="zh-TW" altLang="zh-TW" dirty="0" smtClean="0"/>
              <a:t>何彩雯</a:t>
            </a:r>
            <a:r>
              <a:rPr lang="en-US" altLang="zh-TW" dirty="0" smtClean="0"/>
              <a:t> </a:t>
            </a:r>
          </a:p>
          <a:p>
            <a:pPr lvl="1" algn="just"/>
            <a:r>
              <a:rPr lang="en-US" altLang="zh-TW" dirty="0" smtClean="0"/>
              <a:t>Email</a:t>
            </a:r>
            <a:r>
              <a:rPr lang="zh-TW" altLang="en-US" dirty="0" smtClean="0"/>
              <a:t>：</a:t>
            </a:r>
            <a:r>
              <a:rPr lang="en-US" altLang="zh-TW" dirty="0" smtClean="0">
                <a:hlinkClick r:id="rId2"/>
              </a:rPr>
              <a:t>tlo@nfu.edu.tw</a:t>
            </a:r>
            <a:r>
              <a:rPr lang="zh-TW" altLang="en-US" dirty="0" smtClean="0"/>
              <a:t>。</a:t>
            </a:r>
            <a:endParaRPr lang="en-US" altLang="zh-TW" dirty="0" smtClean="0"/>
          </a:p>
          <a:p>
            <a:pPr lvl="1" algn="just"/>
            <a:r>
              <a:rPr lang="zh-TW" altLang="en-US" dirty="0" smtClean="0"/>
              <a:t>連絡電話：</a:t>
            </a:r>
            <a:r>
              <a:rPr lang="en-US" altLang="zh-TW" dirty="0" smtClean="0"/>
              <a:t>05-6315933</a:t>
            </a:r>
          </a:p>
          <a:p>
            <a:pPr marL="274320" lvl="1" indent="0">
              <a:buNone/>
            </a:pPr>
            <a:endParaRPr lang="zh-TW" altLang="en-US" dirty="0"/>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2678" y="4330204"/>
            <a:ext cx="1524001" cy="1524001"/>
          </a:xfrm>
          <a:prstGeom prst="rect">
            <a:avLst/>
          </a:prstGeom>
        </p:spPr>
      </p:pic>
      <p:sp>
        <p:nvSpPr>
          <p:cNvPr id="5" name="文字方塊 4"/>
          <p:cNvSpPr txBox="1"/>
          <p:nvPr/>
        </p:nvSpPr>
        <p:spPr>
          <a:xfrm>
            <a:off x="8412480" y="3926790"/>
            <a:ext cx="2184399" cy="369332"/>
          </a:xfrm>
          <a:prstGeom prst="rect">
            <a:avLst/>
          </a:prstGeom>
          <a:solidFill>
            <a:schemeClr val="accent3"/>
          </a:solidFill>
        </p:spPr>
        <p:txBody>
          <a:bodyPr vert="horz" wrap="square" rtlCol="0">
            <a:spAutoFit/>
          </a:bodyPr>
          <a:lstStyle/>
          <a:p>
            <a:pPr algn="ctr"/>
            <a:r>
              <a:rPr lang="zh-TW" altLang="en-US" b="1" dirty="0" smtClean="0">
                <a:solidFill>
                  <a:schemeClr val="bg1"/>
                </a:solidFill>
              </a:rPr>
              <a:t>相關申請資料表格</a:t>
            </a:r>
            <a:endParaRPr lang="en-US" altLang="zh-TW" b="1" dirty="0">
              <a:solidFill>
                <a:schemeClr val="bg1"/>
              </a:solidFill>
            </a:endParaRPr>
          </a:p>
        </p:txBody>
      </p:sp>
      <p:sp>
        <p:nvSpPr>
          <p:cNvPr id="6" name="矩形 5"/>
          <p:cNvSpPr/>
          <p:nvPr/>
        </p:nvSpPr>
        <p:spPr>
          <a:xfrm>
            <a:off x="8412480" y="3926790"/>
            <a:ext cx="2184400" cy="199042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3163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zh-TW" altLang="en-US" dirty="0" smtClean="0"/>
              <a:t>本校自有專利補助辦法</a:t>
            </a:r>
            <a:endParaRPr lang="zh-TW" altLang="en-US" dirty="0"/>
          </a:p>
        </p:txBody>
      </p:sp>
      <p:sp>
        <p:nvSpPr>
          <p:cNvPr id="9" name="文字版面配置區 8"/>
          <p:cNvSpPr>
            <a:spLocks noGrp="1"/>
          </p:cNvSpPr>
          <p:nvPr>
            <p:ph type="body" idx="1"/>
          </p:nvPr>
        </p:nvSpPr>
        <p:spPr/>
        <p:txBody>
          <a:bodyPr/>
          <a:lstStyle/>
          <a:p>
            <a:endParaRPr lang="zh-TW" altLang="en-US"/>
          </a:p>
        </p:txBody>
      </p:sp>
      <p:sp>
        <p:nvSpPr>
          <p:cNvPr id="7" name="投影片編號版面配置區 6"/>
          <p:cNvSpPr>
            <a:spLocks noGrp="1"/>
          </p:cNvSpPr>
          <p:nvPr>
            <p:ph type="sldNum" sz="quarter" idx="4294967295"/>
          </p:nvPr>
        </p:nvSpPr>
        <p:spPr>
          <a:xfrm>
            <a:off x="11272838" y="6289675"/>
            <a:ext cx="919162" cy="222250"/>
          </a:xfrm>
        </p:spPr>
        <p:txBody>
          <a:bodyPr/>
          <a:lstStyle/>
          <a:p>
            <a:fld id="{FFCB0649-5415-4519-A717-0350360FD08A}" type="slidenum">
              <a:rPr lang="zh-TW" altLang="en-US" smtClean="0"/>
              <a:t>23</a:t>
            </a:fld>
            <a:endParaRPr lang="zh-TW" altLang="en-US"/>
          </a:p>
        </p:txBody>
      </p:sp>
    </p:spTree>
    <p:extLst>
      <p:ext uri="{BB962C8B-B14F-4D97-AF65-F5344CB8AC3E}">
        <p14:creationId xmlns:p14="http://schemas.microsoft.com/office/powerpoint/2010/main" val="13661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noAutofit/>
          </a:bodyPr>
          <a:lstStyle/>
          <a:p>
            <a:pPr algn="ctr"/>
            <a:r>
              <a:rPr lang="zh-TW" altLang="en-US" sz="4000" dirty="0"/>
              <a:t>校內自有補助</a:t>
            </a:r>
            <a:r>
              <a:rPr lang="zh-TW" altLang="en-US" sz="4000" dirty="0" smtClean="0"/>
              <a:t>辦法</a:t>
            </a:r>
            <a:endParaRPr lang="zh-TW" altLang="en-US" sz="4000" dirty="0"/>
          </a:p>
        </p:txBody>
      </p:sp>
      <p:sp>
        <p:nvSpPr>
          <p:cNvPr id="4" name="文字版面配置區 3"/>
          <p:cNvSpPr>
            <a:spLocks noGrp="1"/>
          </p:cNvSpPr>
          <p:nvPr>
            <p:ph type="body" idx="1"/>
          </p:nvPr>
        </p:nvSpPr>
        <p:spPr>
          <a:solidFill>
            <a:schemeClr val="accent1"/>
          </a:solidFill>
          <a:ln>
            <a:solidFill>
              <a:schemeClr val="accent1"/>
            </a:solidFill>
          </a:ln>
        </p:spPr>
        <p:style>
          <a:lnRef idx="2">
            <a:schemeClr val="accent1"/>
          </a:lnRef>
          <a:fillRef idx="1">
            <a:schemeClr val="lt1"/>
          </a:fillRef>
          <a:effectRef idx="0">
            <a:schemeClr val="accent1"/>
          </a:effectRef>
          <a:fontRef idx="minor">
            <a:schemeClr val="dk1"/>
          </a:fontRef>
        </p:style>
        <p:txBody>
          <a:bodyPr>
            <a:normAutofit/>
          </a:bodyPr>
          <a:lstStyle/>
          <a:p>
            <a:pPr algn="ctr"/>
            <a:r>
              <a:rPr lang="zh-TW" altLang="en-US" sz="2800" b="1" dirty="0">
                <a:solidFill>
                  <a:schemeClr val="bg1"/>
                </a:solidFill>
              </a:rPr>
              <a:t>新進教師激勵方案</a:t>
            </a:r>
          </a:p>
        </p:txBody>
      </p:sp>
      <p:sp>
        <p:nvSpPr>
          <p:cNvPr id="5" name="內容版面配置區 4"/>
          <p:cNvSpPr>
            <a:spLocks noGrp="1"/>
          </p:cNvSpPr>
          <p:nvPr>
            <p:ph sz="half" idx="2"/>
          </p:nvPr>
        </p:nvSpPr>
        <p:spPr>
          <a:noFill/>
        </p:spPr>
        <p:style>
          <a:lnRef idx="2">
            <a:schemeClr val="accent1"/>
          </a:lnRef>
          <a:fillRef idx="1">
            <a:schemeClr val="lt1"/>
          </a:fillRef>
          <a:effectRef idx="0">
            <a:schemeClr val="accent1"/>
          </a:effectRef>
          <a:fontRef idx="minor">
            <a:schemeClr val="dk1"/>
          </a:fontRef>
        </p:style>
        <p:txBody>
          <a:bodyPr anchor="ctr">
            <a:normAutofit fontScale="92500" lnSpcReduction="20000"/>
          </a:bodyPr>
          <a:lstStyle/>
          <a:p>
            <a:pPr algn="just">
              <a:lnSpc>
                <a:spcPct val="160000"/>
              </a:lnSpc>
            </a:pPr>
            <a:r>
              <a:rPr lang="zh-TW" altLang="en-US" sz="2600" dirty="0">
                <a:cs typeface="Times New Roman" panose="02020603050405020304" pitchFamily="18" charset="0"/>
              </a:rPr>
              <a:t>本案所指新進教師為本校５年內新進教師。</a:t>
            </a:r>
            <a:endParaRPr lang="en-US" altLang="zh-TW" sz="2600" dirty="0">
              <a:cs typeface="Times New Roman" panose="02020603050405020304" pitchFamily="18" charset="0"/>
            </a:endParaRPr>
          </a:p>
          <a:p>
            <a:pPr algn="just">
              <a:lnSpc>
                <a:spcPct val="160000"/>
              </a:lnSpc>
            </a:pPr>
            <a:r>
              <a:rPr lang="zh-TW" altLang="en-US" sz="2600" dirty="0">
                <a:cs typeface="Times New Roman" panose="02020603050405020304" pitchFamily="18" charset="0"/>
              </a:rPr>
              <a:t>每位老師僅補助一案，每案補助金額以</a:t>
            </a:r>
            <a:r>
              <a:rPr lang="en-US" altLang="zh-TW" sz="2600" dirty="0">
                <a:cs typeface="Times New Roman" panose="02020603050405020304" pitchFamily="18" charset="0"/>
              </a:rPr>
              <a:t>20,000</a:t>
            </a:r>
            <a:r>
              <a:rPr lang="zh-TW" altLang="en-US" sz="2600" dirty="0">
                <a:cs typeface="Times New Roman" panose="02020603050405020304" pitchFamily="18" charset="0"/>
              </a:rPr>
              <a:t>元為限。</a:t>
            </a:r>
            <a:endParaRPr lang="en-US" altLang="zh-TW" sz="2600" dirty="0">
              <a:cs typeface="Times New Roman" panose="02020603050405020304" pitchFamily="18" charset="0"/>
            </a:endParaRPr>
          </a:p>
          <a:p>
            <a:pPr algn="just">
              <a:lnSpc>
                <a:spcPct val="160000"/>
              </a:lnSpc>
            </a:pPr>
            <a:r>
              <a:rPr lang="zh-TW" altLang="en-US" sz="2600" dirty="0">
                <a:cs typeface="Times New Roman" panose="02020603050405020304" pitchFamily="18" charset="0"/>
              </a:rPr>
              <a:t>本案僅限補助發明專利</a:t>
            </a:r>
            <a:r>
              <a:rPr lang="zh-TW" altLang="en-US" sz="2600" dirty="0" smtClean="0">
                <a:cs typeface="Times New Roman" panose="02020603050405020304" pitchFamily="18" charset="0"/>
              </a:rPr>
              <a:t>。</a:t>
            </a:r>
            <a:endParaRPr lang="en-US" altLang="zh-TW" sz="1600" dirty="0" smtClean="0"/>
          </a:p>
        </p:txBody>
      </p:sp>
      <p:sp>
        <p:nvSpPr>
          <p:cNvPr id="6" name="文字版面配置區 5"/>
          <p:cNvSpPr>
            <a:spLocks noGrp="1"/>
          </p:cNvSpPr>
          <p:nvPr>
            <p:ph type="body" sz="quarter" idx="3"/>
          </p:nvPr>
        </p:nvSpPr>
        <p:spPr>
          <a:solidFill>
            <a:schemeClr val="accent3"/>
          </a:solidFill>
          <a:ln>
            <a:solidFill>
              <a:schemeClr val="accent3"/>
            </a:solidFill>
          </a:ln>
        </p:spPr>
        <p:style>
          <a:lnRef idx="2">
            <a:schemeClr val="accent3"/>
          </a:lnRef>
          <a:fillRef idx="1">
            <a:schemeClr val="lt1"/>
          </a:fillRef>
          <a:effectRef idx="0">
            <a:schemeClr val="accent3"/>
          </a:effectRef>
          <a:fontRef idx="minor">
            <a:schemeClr val="dk1"/>
          </a:fontRef>
        </p:style>
        <p:txBody>
          <a:bodyPr>
            <a:normAutofit/>
          </a:bodyPr>
          <a:lstStyle/>
          <a:p>
            <a:pPr algn="ctr"/>
            <a:r>
              <a:rPr lang="zh-TW" altLang="en-US" sz="2800" b="1" dirty="0">
                <a:solidFill>
                  <a:schemeClr val="bg1"/>
                </a:solidFill>
              </a:rPr>
              <a:t>技術移轉獎勵方案</a:t>
            </a:r>
          </a:p>
        </p:txBody>
      </p:sp>
      <p:sp>
        <p:nvSpPr>
          <p:cNvPr id="7" name="內容版面配置區 6"/>
          <p:cNvSpPr>
            <a:spLocks noGrp="1"/>
          </p:cNvSpPr>
          <p:nvPr>
            <p:ph sz="quarter" idx="4"/>
          </p:nvPr>
        </p:nvSpPr>
        <p:spPr>
          <a:noFill/>
          <a:ln/>
        </p:spPr>
        <p:style>
          <a:lnRef idx="2">
            <a:schemeClr val="accent3"/>
          </a:lnRef>
          <a:fillRef idx="1">
            <a:schemeClr val="lt1"/>
          </a:fillRef>
          <a:effectRef idx="0">
            <a:schemeClr val="accent3"/>
          </a:effectRef>
          <a:fontRef idx="minor">
            <a:schemeClr val="dk1"/>
          </a:fontRef>
        </p:style>
        <p:txBody>
          <a:bodyPr anchor="ctr">
            <a:normAutofit fontScale="85000" lnSpcReduction="20000"/>
          </a:bodyPr>
          <a:lstStyle/>
          <a:p>
            <a:pPr algn="just">
              <a:lnSpc>
                <a:spcPct val="160000"/>
              </a:lnSpc>
            </a:pPr>
            <a:r>
              <a:rPr lang="zh-TW" altLang="en-US" sz="2800" dirty="0">
                <a:cs typeface="Times New Roman" panose="02020603050405020304" pitchFamily="18" charset="0"/>
              </a:rPr>
              <a:t>本案</a:t>
            </a:r>
            <a:r>
              <a:rPr lang="zh-TW" altLang="en-US" sz="2800" dirty="0" smtClean="0">
                <a:cs typeface="Times New Roman" panose="02020603050405020304" pitchFamily="18" charset="0"/>
              </a:rPr>
              <a:t>補助至</a:t>
            </a:r>
            <a:r>
              <a:rPr lang="en-US" altLang="zh-TW" sz="2800" dirty="0" smtClean="0">
                <a:cs typeface="Times New Roman" panose="02020603050405020304" pitchFamily="18" charset="0"/>
              </a:rPr>
              <a:t>2015</a:t>
            </a:r>
            <a:r>
              <a:rPr lang="zh-TW" altLang="en-US" sz="2800" dirty="0" smtClean="0">
                <a:cs typeface="Times New Roman" panose="02020603050405020304" pitchFamily="18" charset="0"/>
              </a:rPr>
              <a:t>年起</a:t>
            </a:r>
            <a:r>
              <a:rPr lang="zh-TW" altLang="en-US" sz="2800" dirty="0">
                <a:cs typeface="Times New Roman" panose="02020603050405020304" pitchFamily="18" charset="0"/>
              </a:rPr>
              <a:t>技術移轉金額累計達</a:t>
            </a:r>
            <a:r>
              <a:rPr lang="en-US" altLang="zh-TW" sz="2800" dirty="0">
                <a:cs typeface="Times New Roman" panose="02020603050405020304" pitchFamily="18" charset="0"/>
              </a:rPr>
              <a:t>20</a:t>
            </a:r>
            <a:r>
              <a:rPr lang="zh-TW" altLang="en-US" sz="2800" dirty="0">
                <a:cs typeface="Times New Roman" panose="02020603050405020304" pitchFamily="18" charset="0"/>
              </a:rPr>
              <a:t>萬元補助</a:t>
            </a:r>
            <a:r>
              <a:rPr lang="en-US" altLang="zh-TW" sz="2800" dirty="0">
                <a:cs typeface="Times New Roman" panose="02020603050405020304" pitchFamily="18" charset="0"/>
              </a:rPr>
              <a:t>1</a:t>
            </a:r>
            <a:r>
              <a:rPr lang="zh-TW" altLang="en-US" sz="2800" dirty="0">
                <a:cs typeface="Times New Roman" panose="02020603050405020304" pitchFamily="18" charset="0"/>
              </a:rPr>
              <a:t>案，</a:t>
            </a:r>
            <a:r>
              <a:rPr lang="en-US" altLang="zh-TW" sz="2800" dirty="0">
                <a:cs typeface="Times New Roman" panose="02020603050405020304" pitchFamily="18" charset="0"/>
              </a:rPr>
              <a:t>40</a:t>
            </a:r>
            <a:r>
              <a:rPr lang="zh-TW" altLang="en-US" sz="2800" dirty="0">
                <a:cs typeface="Times New Roman" panose="02020603050405020304" pitchFamily="18" charset="0"/>
              </a:rPr>
              <a:t>萬元補助</a:t>
            </a:r>
            <a:r>
              <a:rPr lang="en-US" altLang="zh-TW" sz="2800" dirty="0">
                <a:cs typeface="Times New Roman" panose="02020603050405020304" pitchFamily="18" charset="0"/>
              </a:rPr>
              <a:t>2</a:t>
            </a:r>
            <a:r>
              <a:rPr lang="zh-TW" altLang="en-US" sz="2800" dirty="0">
                <a:cs typeface="Times New Roman" panose="02020603050405020304" pitchFamily="18" charset="0"/>
              </a:rPr>
              <a:t>案</a:t>
            </a:r>
            <a:r>
              <a:rPr lang="zh-TW" altLang="en-US" sz="2800" dirty="0" smtClean="0">
                <a:cs typeface="Times New Roman" panose="02020603050405020304" pitchFamily="18" charset="0"/>
              </a:rPr>
              <a:t>依此類推</a:t>
            </a:r>
            <a:r>
              <a:rPr lang="zh-TW" altLang="en-US" sz="2800" dirty="0">
                <a:cs typeface="Times New Roman" panose="02020603050405020304" pitchFamily="18" charset="0"/>
              </a:rPr>
              <a:t>。</a:t>
            </a:r>
            <a:endParaRPr lang="en-US" altLang="zh-TW" sz="2800" dirty="0">
              <a:cs typeface="Times New Roman" panose="02020603050405020304" pitchFamily="18" charset="0"/>
            </a:endParaRPr>
          </a:p>
          <a:p>
            <a:pPr algn="just">
              <a:lnSpc>
                <a:spcPct val="160000"/>
              </a:lnSpc>
            </a:pPr>
            <a:r>
              <a:rPr lang="zh-TW" altLang="en-US" sz="2800" dirty="0">
                <a:cs typeface="Times New Roman" panose="02020603050405020304" pitchFamily="18" charset="0"/>
              </a:rPr>
              <a:t>每案</a:t>
            </a:r>
            <a:r>
              <a:rPr lang="zh-TW" altLang="en-US" sz="2800" dirty="0" smtClean="0">
                <a:cs typeface="Times New Roman" panose="02020603050405020304" pitchFamily="18" charset="0"/>
              </a:rPr>
              <a:t>補助上限為</a:t>
            </a:r>
            <a:r>
              <a:rPr lang="en-US" altLang="zh-TW" sz="2800" dirty="0" smtClean="0">
                <a:cs typeface="Times New Roman" panose="02020603050405020304" pitchFamily="18" charset="0"/>
              </a:rPr>
              <a:t>20,000</a:t>
            </a:r>
            <a:r>
              <a:rPr lang="zh-TW" altLang="en-US" sz="2800" dirty="0" smtClean="0">
                <a:cs typeface="Times New Roman" panose="02020603050405020304" pitchFamily="18" charset="0"/>
              </a:rPr>
              <a:t>元。</a:t>
            </a:r>
            <a:endParaRPr lang="en-US" altLang="zh-TW" sz="2800" dirty="0" smtClean="0">
              <a:cs typeface="Times New Roman" panose="02020603050405020304" pitchFamily="18" charset="0"/>
            </a:endParaRPr>
          </a:p>
          <a:p>
            <a:pPr algn="just">
              <a:lnSpc>
                <a:spcPct val="160000"/>
              </a:lnSpc>
            </a:pPr>
            <a:r>
              <a:rPr lang="zh-TW" altLang="en-US" sz="2800" dirty="0" smtClean="0">
                <a:cs typeface="Times New Roman" panose="02020603050405020304" pitchFamily="18" charset="0"/>
              </a:rPr>
              <a:t>本</a:t>
            </a:r>
            <a:r>
              <a:rPr lang="zh-TW" altLang="en-US" sz="2800" dirty="0">
                <a:cs typeface="Times New Roman" panose="02020603050405020304" pitchFamily="18" charset="0"/>
              </a:rPr>
              <a:t>案僅限補助發明</a:t>
            </a:r>
            <a:r>
              <a:rPr lang="zh-TW" altLang="en-US" sz="2800" dirty="0" smtClean="0">
                <a:cs typeface="Times New Roman" panose="02020603050405020304" pitchFamily="18" charset="0"/>
              </a:rPr>
              <a:t>專利</a:t>
            </a:r>
            <a:r>
              <a:rPr lang="zh-TW" altLang="en-US" sz="2800" dirty="0">
                <a:cs typeface="Times New Roman" panose="02020603050405020304" pitchFamily="18" charset="0"/>
              </a:rPr>
              <a:t>。</a:t>
            </a:r>
          </a:p>
        </p:txBody>
      </p:sp>
    </p:spTree>
    <p:extLst>
      <p:ext uri="{BB962C8B-B14F-4D97-AF65-F5344CB8AC3E}">
        <p14:creationId xmlns:p14="http://schemas.microsoft.com/office/powerpoint/2010/main" val="155049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normAutofit/>
          </a:bodyPr>
          <a:lstStyle/>
          <a:p>
            <a:pPr algn="ctr"/>
            <a:r>
              <a:rPr lang="zh-TW" altLang="en-US" sz="4000" dirty="0"/>
              <a:t>校內自有補助</a:t>
            </a:r>
            <a:r>
              <a:rPr lang="zh-TW" altLang="en-US" sz="4000" dirty="0" smtClean="0"/>
              <a:t>辦法－申請方式</a:t>
            </a:r>
            <a:endParaRPr lang="zh-TW" altLang="en-US" sz="4000" dirty="0"/>
          </a:p>
        </p:txBody>
      </p:sp>
      <p:sp>
        <p:nvSpPr>
          <p:cNvPr id="8" name="內容版面配置區 7"/>
          <p:cNvSpPr>
            <a:spLocks noGrp="1"/>
          </p:cNvSpPr>
          <p:nvPr>
            <p:ph idx="1"/>
          </p:nvPr>
        </p:nvSpPr>
        <p:spPr/>
        <p:txBody>
          <a:bodyPr>
            <a:normAutofit fontScale="92500"/>
          </a:bodyPr>
          <a:lstStyle/>
          <a:p>
            <a:pPr lvl="1">
              <a:lnSpc>
                <a:spcPct val="150000"/>
              </a:lnSpc>
            </a:pPr>
            <a:r>
              <a:rPr lang="zh-TW" altLang="en-US" sz="2800" dirty="0" smtClean="0"/>
              <a:t>申請時程：當年度</a:t>
            </a:r>
            <a:r>
              <a:rPr lang="en-US" altLang="zh-TW" sz="2800" dirty="0" smtClean="0"/>
              <a:t>10</a:t>
            </a:r>
            <a:r>
              <a:rPr lang="zh-TW" altLang="en-US" sz="2800" dirty="0" smtClean="0"/>
              <a:t>月</a:t>
            </a:r>
            <a:r>
              <a:rPr lang="en-US" altLang="zh-TW" sz="2800" dirty="0" smtClean="0"/>
              <a:t>31</a:t>
            </a:r>
            <a:r>
              <a:rPr lang="zh-TW" altLang="en-US" sz="2800" dirty="0" smtClean="0"/>
              <a:t>日收件截止</a:t>
            </a:r>
            <a:endParaRPr lang="en-US" altLang="zh-TW" sz="2800" dirty="0" smtClean="0"/>
          </a:p>
          <a:p>
            <a:pPr lvl="1">
              <a:lnSpc>
                <a:spcPct val="150000"/>
              </a:lnSpc>
            </a:pPr>
            <a:r>
              <a:rPr lang="zh-TW" altLang="en-US" sz="2800" dirty="0" smtClean="0"/>
              <a:t>審查方式：送至研發成果推動委員會審查，以每季１次為原則</a:t>
            </a:r>
            <a:endParaRPr lang="en-US" altLang="zh-TW" sz="2800" dirty="0" smtClean="0"/>
          </a:p>
          <a:p>
            <a:pPr lvl="1">
              <a:lnSpc>
                <a:spcPct val="150000"/>
              </a:lnSpc>
            </a:pPr>
            <a:r>
              <a:rPr lang="zh-TW" altLang="en-US" sz="2800" dirty="0" smtClean="0"/>
              <a:t>需繳交資料：本校補助方案申請表，申請表請至本處網站下載</a:t>
            </a:r>
            <a:endParaRPr lang="en-US" altLang="zh-TW" sz="2800" dirty="0" smtClean="0"/>
          </a:p>
          <a:p>
            <a:pPr lvl="1">
              <a:lnSpc>
                <a:spcPct val="150000"/>
              </a:lnSpc>
            </a:pPr>
            <a:r>
              <a:rPr lang="zh-TW" altLang="en-US" sz="2800" dirty="0" smtClean="0"/>
              <a:t>經費核銷：當年度</a:t>
            </a:r>
            <a:r>
              <a:rPr lang="en-US" altLang="zh-TW" sz="2800" dirty="0" smtClean="0"/>
              <a:t>11</a:t>
            </a:r>
            <a:r>
              <a:rPr lang="zh-TW" altLang="en-US" sz="2800" dirty="0" smtClean="0"/>
              <a:t>月</a:t>
            </a:r>
            <a:r>
              <a:rPr lang="en-US" altLang="zh-TW" sz="2800" dirty="0" smtClean="0"/>
              <a:t>30</a:t>
            </a:r>
            <a:r>
              <a:rPr lang="zh-TW" altLang="en-US" sz="2800" dirty="0" smtClean="0"/>
              <a:t>日前完成核銷程序</a:t>
            </a:r>
            <a:endParaRPr lang="en-US" altLang="zh-TW" sz="2800" dirty="0" smtClean="0"/>
          </a:p>
        </p:txBody>
      </p:sp>
      <p:sp>
        <p:nvSpPr>
          <p:cNvPr id="7" name="投影片編號版面配置區 6"/>
          <p:cNvSpPr>
            <a:spLocks noGrp="1"/>
          </p:cNvSpPr>
          <p:nvPr>
            <p:ph type="sldNum" sz="quarter" idx="12"/>
          </p:nvPr>
        </p:nvSpPr>
        <p:spPr/>
        <p:txBody>
          <a:bodyPr/>
          <a:lstStyle/>
          <a:p>
            <a:fld id="{FFCB0649-5415-4519-A717-0350360FD08A}" type="slidenum">
              <a:rPr lang="zh-TW" altLang="en-US" smtClean="0"/>
              <a:t>25</a:t>
            </a:fld>
            <a:endParaRPr lang="zh-TW" altLang="en-US"/>
          </a:p>
        </p:txBody>
      </p:sp>
      <p:grpSp>
        <p:nvGrpSpPr>
          <p:cNvPr id="3" name="群組 2"/>
          <p:cNvGrpSpPr/>
          <p:nvPr/>
        </p:nvGrpSpPr>
        <p:grpSpPr>
          <a:xfrm>
            <a:off x="8657395" y="4106344"/>
            <a:ext cx="2007916" cy="1934095"/>
            <a:chOff x="9164389" y="4143125"/>
            <a:chExt cx="1732210" cy="1648075"/>
          </a:xfrm>
        </p:grpSpPr>
        <p:sp>
          <p:nvSpPr>
            <p:cNvPr id="11" name="內容版面配置區 4"/>
            <p:cNvSpPr txBox="1">
              <a:spLocks/>
            </p:cNvSpPr>
            <p:nvPr/>
          </p:nvSpPr>
          <p:spPr>
            <a:xfrm>
              <a:off x="9164389" y="4419900"/>
              <a:ext cx="1732210" cy="1371300"/>
            </a:xfrm>
            <a:prstGeom prst="rect">
              <a:avLst/>
            </a:prstGeom>
            <a:noFill/>
          </p:spPr>
          <p:style>
            <a:lnRef idx="2">
              <a:schemeClr val="accent1"/>
            </a:lnRef>
            <a:fillRef idx="1">
              <a:schemeClr val="lt1"/>
            </a:fillRef>
            <a:effectRef idx="0">
              <a:schemeClr val="accent1"/>
            </a:effectRef>
            <a:fontRef idx="minor">
              <a:schemeClr val="dk1"/>
            </a:fontRef>
          </p:style>
          <p:txBody>
            <a:bodyPr anchor="ctr">
              <a:norm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dk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dk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dk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dk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dk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dk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dk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dk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dk1"/>
                  </a:solidFill>
                  <a:latin typeface="+mn-lt"/>
                  <a:ea typeface="+mn-ea"/>
                  <a:cs typeface="+mn-cs"/>
                </a:defRPr>
              </a:lvl9pPr>
            </a:lstStyle>
            <a:p>
              <a:pPr marL="0" indent="0" algn="just">
                <a:lnSpc>
                  <a:spcPct val="150000"/>
                </a:lnSpc>
                <a:spcBef>
                  <a:spcPts val="0"/>
                </a:spcBef>
                <a:buFont typeface="Arial" pitchFamily="34" charset="0"/>
                <a:buNone/>
              </a:pPr>
              <a:endParaRPr lang="en-US" altLang="zh-TW" sz="1600" dirty="0" smtClean="0"/>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5790" y="4469792"/>
              <a:ext cx="1249407" cy="1249407"/>
            </a:xfrm>
            <a:prstGeom prst="rect">
              <a:avLst/>
            </a:prstGeom>
          </p:spPr>
        </p:pic>
        <p:sp>
          <p:nvSpPr>
            <p:cNvPr id="10" name="文字版面配置區 3"/>
            <p:cNvSpPr txBox="1">
              <a:spLocks/>
            </p:cNvSpPr>
            <p:nvPr/>
          </p:nvSpPr>
          <p:spPr>
            <a:xfrm flipH="1">
              <a:off x="9164390" y="4143125"/>
              <a:ext cx="1732209" cy="326667"/>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dk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dk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dk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dk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dk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dk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dk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dk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dk1"/>
                  </a:solidFill>
                  <a:latin typeface="+mn-lt"/>
                  <a:ea typeface="+mn-ea"/>
                  <a:cs typeface="+mn-cs"/>
                </a:defRPr>
              </a:lvl9pPr>
            </a:lstStyle>
            <a:p>
              <a:pPr marL="0" indent="0" algn="ctr">
                <a:lnSpc>
                  <a:spcPct val="110000"/>
                </a:lnSpc>
                <a:buNone/>
              </a:pPr>
              <a:r>
                <a:rPr lang="zh-TW" altLang="en-US" b="1" dirty="0" smtClean="0">
                  <a:solidFill>
                    <a:schemeClr val="bg1"/>
                  </a:solidFill>
                </a:rPr>
                <a:t>補助申請表</a:t>
              </a:r>
              <a:endParaRPr lang="zh-TW" altLang="en-US" b="1" dirty="0">
                <a:solidFill>
                  <a:schemeClr val="bg1"/>
                </a:solidFill>
              </a:endParaRPr>
            </a:p>
          </p:txBody>
        </p:sp>
      </p:grpSp>
    </p:spTree>
    <p:extLst>
      <p:ext uri="{BB962C8B-B14F-4D97-AF65-F5344CB8AC3E}">
        <p14:creationId xmlns:p14="http://schemas.microsoft.com/office/powerpoint/2010/main" val="121346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normAutofit/>
          </a:bodyPr>
          <a:lstStyle/>
          <a:p>
            <a:pPr algn="ctr"/>
            <a:r>
              <a:rPr lang="zh-TW" altLang="en-US" sz="4000" dirty="0"/>
              <a:t>校內自有補助辦法</a:t>
            </a:r>
            <a:r>
              <a:rPr lang="zh-TW" altLang="en-US" sz="4000" dirty="0" smtClean="0"/>
              <a:t>－注意事項</a:t>
            </a:r>
            <a:endParaRPr lang="zh-TW" altLang="en-US" sz="4000" dirty="0"/>
          </a:p>
        </p:txBody>
      </p:sp>
      <p:sp>
        <p:nvSpPr>
          <p:cNvPr id="3" name="內容版面配置區 2"/>
          <p:cNvSpPr>
            <a:spLocks noGrp="1"/>
          </p:cNvSpPr>
          <p:nvPr>
            <p:ph idx="1"/>
          </p:nvPr>
        </p:nvSpPr>
        <p:spPr/>
        <p:txBody>
          <a:bodyPr/>
          <a:lstStyle/>
          <a:p>
            <a:pPr>
              <a:lnSpc>
                <a:spcPct val="150000"/>
              </a:lnSpc>
            </a:pPr>
            <a:r>
              <a:rPr lang="zh-TW" altLang="en-US" sz="2800" dirty="0">
                <a:latin typeface="Times New Roman" panose="02020603050405020304" pitchFamily="18" charset="0"/>
                <a:cs typeface="Times New Roman" panose="02020603050405020304" pitchFamily="18" charset="0"/>
              </a:rPr>
              <a:t>本案補助經費來源為本校研發成果管理費</a:t>
            </a:r>
            <a:endParaRPr lang="en-US" altLang="zh-TW" sz="2800" dirty="0">
              <a:latin typeface="Times New Roman" panose="02020603050405020304" pitchFamily="18" charset="0"/>
              <a:cs typeface="Times New Roman" panose="02020603050405020304" pitchFamily="18" charset="0"/>
            </a:endParaRPr>
          </a:p>
          <a:p>
            <a:pPr lvl="1">
              <a:lnSpc>
                <a:spcPct val="150000"/>
              </a:lnSpc>
            </a:pPr>
            <a:r>
              <a:rPr lang="zh-TW" altLang="en-US" sz="2600" dirty="0">
                <a:latin typeface="Times New Roman" panose="02020603050405020304" pitchFamily="18" charset="0"/>
                <a:cs typeface="Times New Roman" panose="02020603050405020304" pitchFamily="18" charset="0"/>
              </a:rPr>
              <a:t>補助經費將於未來專利技轉時作為必要成本扣除回學校</a:t>
            </a:r>
            <a:endParaRPr lang="en-US" altLang="zh-TW" sz="2600" dirty="0">
              <a:latin typeface="Times New Roman" panose="02020603050405020304" pitchFamily="18" charset="0"/>
              <a:cs typeface="Times New Roman" panose="02020603050405020304" pitchFamily="18" charset="0"/>
            </a:endParaRPr>
          </a:p>
          <a:p>
            <a:pPr lvl="1">
              <a:lnSpc>
                <a:spcPct val="150000"/>
              </a:lnSpc>
            </a:pPr>
            <a:r>
              <a:rPr lang="zh-TW" altLang="en-US" sz="2600" dirty="0">
                <a:latin typeface="Times New Roman" panose="02020603050405020304" pitchFamily="18" charset="0"/>
                <a:cs typeface="Times New Roman" panose="02020603050405020304" pitchFamily="18" charset="0"/>
              </a:rPr>
              <a:t>補助經費屬於學校補助比例，將影響老師專利分配</a:t>
            </a:r>
            <a:r>
              <a:rPr lang="zh-TW" altLang="en-US" sz="2600" dirty="0" smtClean="0">
                <a:latin typeface="Times New Roman" panose="02020603050405020304" pitchFamily="18" charset="0"/>
                <a:cs typeface="Times New Roman" panose="02020603050405020304" pitchFamily="18" charset="0"/>
              </a:rPr>
              <a:t>比例</a:t>
            </a:r>
            <a:endParaRPr lang="en-US" altLang="zh-TW" sz="26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FFCB0649-5415-4519-A717-0350360FD08A}" type="slidenum">
              <a:rPr lang="zh-TW" altLang="en-US" smtClean="0"/>
              <a:t>26</a:t>
            </a:fld>
            <a:endParaRPr lang="zh-TW" altLang="en-US"/>
          </a:p>
        </p:txBody>
      </p:sp>
    </p:spTree>
    <p:extLst>
      <p:ext uri="{BB962C8B-B14F-4D97-AF65-F5344CB8AC3E}">
        <p14:creationId xmlns:p14="http://schemas.microsoft.com/office/powerpoint/2010/main" val="154344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000" dirty="0"/>
              <a:t>智財技轉組</a:t>
            </a:r>
            <a:r>
              <a:rPr lang="zh-TW" altLang="en-US" sz="4000" dirty="0"/>
              <a:t>承辦</a:t>
            </a:r>
            <a:r>
              <a:rPr lang="zh-TW" altLang="en-US" sz="4000" dirty="0"/>
              <a:t>人</a:t>
            </a:r>
            <a:endParaRPr lang="zh-TW" altLang="en-US" sz="4000" dirty="0"/>
          </a:p>
        </p:txBody>
      </p:sp>
      <p:sp>
        <p:nvSpPr>
          <p:cNvPr id="3" name="內容版面配置區 2"/>
          <p:cNvSpPr>
            <a:spLocks noGrp="1"/>
          </p:cNvSpPr>
          <p:nvPr>
            <p:ph idx="1"/>
          </p:nvPr>
        </p:nvSpPr>
        <p:spPr/>
        <p:txBody>
          <a:bodyPr>
            <a:normAutofit fontScale="92500" lnSpcReduction="20000"/>
          </a:bodyPr>
          <a:lstStyle/>
          <a:p>
            <a:pPr>
              <a:lnSpc>
                <a:spcPct val="150000"/>
              </a:lnSpc>
              <a:buClr>
                <a:srgbClr val="3494BA">
                  <a:lumMod val="75000"/>
                </a:srgbClr>
              </a:buClr>
            </a:pPr>
            <a:r>
              <a:rPr lang="zh-TW" altLang="en-US" sz="2800" dirty="0" smtClean="0"/>
              <a:t>何彩雯 組員</a:t>
            </a:r>
            <a:endParaRPr lang="en-US" altLang="zh-TW" sz="2800" dirty="0" smtClean="0"/>
          </a:p>
          <a:p>
            <a:pPr lvl="1">
              <a:lnSpc>
                <a:spcPct val="150000"/>
              </a:lnSpc>
              <a:buClr>
                <a:srgbClr val="3494BA">
                  <a:lumMod val="75000"/>
                </a:srgbClr>
              </a:buClr>
            </a:pPr>
            <a:r>
              <a:rPr lang="zh-TW" altLang="en-US" sz="2400" dirty="0" smtClean="0"/>
              <a:t>聯絡電話：</a:t>
            </a:r>
            <a:r>
              <a:rPr lang="en-US" altLang="zh-TW" sz="2400" dirty="0" smtClean="0"/>
              <a:t>05-6315933</a:t>
            </a:r>
          </a:p>
          <a:p>
            <a:pPr lvl="1">
              <a:lnSpc>
                <a:spcPct val="150000"/>
              </a:lnSpc>
              <a:buClr>
                <a:srgbClr val="3494BA">
                  <a:lumMod val="75000"/>
                </a:srgbClr>
              </a:buClr>
            </a:pPr>
            <a:r>
              <a:rPr lang="zh-TW" altLang="en-US" sz="2400" dirty="0" smtClean="0"/>
              <a:t>電子郵件</a:t>
            </a:r>
            <a:r>
              <a:rPr lang="zh-TW" altLang="en-US" sz="2400" dirty="0"/>
              <a:t>：</a:t>
            </a:r>
            <a:r>
              <a:rPr lang="en-US" altLang="zh-TW" sz="2400" dirty="0" smtClean="0"/>
              <a:t>tlo@nfu.edu.tw</a:t>
            </a:r>
            <a:r>
              <a:rPr lang="zh-TW" altLang="en-US" sz="2400" dirty="0" smtClean="0"/>
              <a:t>     </a:t>
            </a:r>
            <a:endParaRPr lang="en-US" altLang="zh-TW" sz="2400" dirty="0" smtClean="0"/>
          </a:p>
          <a:p>
            <a:pPr>
              <a:lnSpc>
                <a:spcPct val="150000"/>
              </a:lnSpc>
              <a:buClr>
                <a:srgbClr val="3494BA">
                  <a:lumMod val="75000"/>
                </a:srgbClr>
              </a:buClr>
            </a:pPr>
            <a:r>
              <a:rPr lang="zh-TW" altLang="en-US" sz="2800" dirty="0" smtClean="0"/>
              <a:t>許哲維 技術員</a:t>
            </a:r>
            <a:endParaRPr lang="en-US" altLang="zh-TW" sz="2800" dirty="0" smtClean="0"/>
          </a:p>
          <a:p>
            <a:pPr lvl="1">
              <a:lnSpc>
                <a:spcPct val="150000"/>
              </a:lnSpc>
              <a:buClr>
                <a:srgbClr val="3494BA">
                  <a:lumMod val="75000"/>
                </a:srgbClr>
              </a:buClr>
            </a:pPr>
            <a:r>
              <a:rPr lang="zh-TW" altLang="en-US" sz="2400" dirty="0" smtClean="0"/>
              <a:t>聯絡電話</a:t>
            </a:r>
            <a:r>
              <a:rPr lang="zh-TW" altLang="en-US" sz="2400" dirty="0"/>
              <a:t>：</a:t>
            </a:r>
            <a:r>
              <a:rPr lang="en-US" altLang="zh-TW" sz="2400" dirty="0" smtClean="0"/>
              <a:t>05-6315445</a:t>
            </a:r>
          </a:p>
          <a:p>
            <a:pPr lvl="1">
              <a:lnSpc>
                <a:spcPct val="150000"/>
              </a:lnSpc>
              <a:buClr>
                <a:srgbClr val="3494BA">
                  <a:lumMod val="75000"/>
                </a:srgbClr>
              </a:buClr>
            </a:pPr>
            <a:r>
              <a:rPr lang="zh-TW" altLang="en-US" sz="2400" dirty="0" smtClean="0"/>
              <a:t>電子郵件</a:t>
            </a:r>
            <a:r>
              <a:rPr lang="zh-TW" altLang="en-US" sz="2400" dirty="0"/>
              <a:t>： </a:t>
            </a:r>
            <a:r>
              <a:rPr lang="en-US" altLang="zh-TW" sz="2400" dirty="0" smtClean="0"/>
              <a:t>gasxiegc@nfu.edu.tw</a:t>
            </a:r>
            <a:endParaRPr lang="zh-TW" altLang="en-US" dirty="0"/>
          </a:p>
        </p:txBody>
      </p:sp>
      <p:sp>
        <p:nvSpPr>
          <p:cNvPr id="4" name="投影片編號版面配置區 3"/>
          <p:cNvSpPr>
            <a:spLocks noGrp="1"/>
          </p:cNvSpPr>
          <p:nvPr>
            <p:ph type="sldNum" sz="quarter" idx="12"/>
          </p:nvPr>
        </p:nvSpPr>
        <p:spPr/>
        <p:txBody>
          <a:bodyPr/>
          <a:lstStyle/>
          <a:p>
            <a:fld id="{FFCB0649-5415-4519-A717-0350360FD08A}" type="slidenum">
              <a:rPr lang="zh-TW" altLang="en-US" smtClean="0"/>
              <a:t>27</a:t>
            </a:fld>
            <a:endParaRPr lang="zh-TW" altLang="en-US"/>
          </a:p>
        </p:txBody>
      </p:sp>
    </p:spTree>
    <p:extLst>
      <p:ext uri="{BB962C8B-B14F-4D97-AF65-F5344CB8AC3E}">
        <p14:creationId xmlns:p14="http://schemas.microsoft.com/office/powerpoint/2010/main" val="213363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en-US" altLang="zh-TW" dirty="0"/>
              <a:t/>
            </a:r>
            <a:br>
              <a:rPr lang="en-US" altLang="zh-TW" dirty="0"/>
            </a:br>
            <a:r>
              <a:rPr lang="zh-TW" altLang="en-US" dirty="0"/>
              <a:t>技術移轉</a:t>
            </a:r>
            <a:r>
              <a:rPr lang="zh-TW" altLang="en-US" dirty="0" smtClean="0"/>
              <a:t>流程暨分配辦法</a:t>
            </a:r>
            <a:endParaRPr lang="zh-TW" altLang="en-US" dirty="0"/>
          </a:p>
        </p:txBody>
      </p:sp>
      <p:sp>
        <p:nvSpPr>
          <p:cNvPr id="9" name="文字版面配置區 8"/>
          <p:cNvSpPr>
            <a:spLocks noGrp="1"/>
          </p:cNvSpPr>
          <p:nvPr>
            <p:ph type="body" idx="1"/>
          </p:nvPr>
        </p:nvSpPr>
        <p:spPr/>
        <p:txBody>
          <a:bodyPr/>
          <a:lstStyle/>
          <a:p>
            <a:endParaRPr lang="zh-TW" altLang="en-US"/>
          </a:p>
        </p:txBody>
      </p:sp>
      <p:sp>
        <p:nvSpPr>
          <p:cNvPr id="7" name="投影片編號版面配置區 6"/>
          <p:cNvSpPr>
            <a:spLocks noGrp="1"/>
          </p:cNvSpPr>
          <p:nvPr>
            <p:ph type="sldNum" sz="quarter" idx="4294967295"/>
          </p:nvPr>
        </p:nvSpPr>
        <p:spPr>
          <a:xfrm>
            <a:off x="11272838" y="6289675"/>
            <a:ext cx="919162" cy="222250"/>
          </a:xfrm>
        </p:spPr>
        <p:txBody>
          <a:bodyPr/>
          <a:lstStyle/>
          <a:p>
            <a:fld id="{FFCB0649-5415-4519-A717-0350360FD08A}" type="slidenum">
              <a:rPr lang="zh-TW" altLang="en-US" smtClean="0"/>
              <a:t>28</a:t>
            </a:fld>
            <a:endParaRPr lang="zh-TW" altLang="en-US"/>
          </a:p>
        </p:txBody>
      </p:sp>
    </p:spTree>
    <p:extLst>
      <p:ext uri="{BB962C8B-B14F-4D97-AF65-F5344CB8AC3E}">
        <p14:creationId xmlns:p14="http://schemas.microsoft.com/office/powerpoint/2010/main" val="193292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800" dirty="0">
                <a:latin typeface="Times New Roman" panose="02020603050405020304" pitchFamily="18" charset="0"/>
                <a:cs typeface="Times New Roman" panose="02020603050405020304" pitchFamily="18" charset="0"/>
              </a:rPr>
              <a:t>技轉移轉金分配原則</a:t>
            </a:r>
          </a:p>
        </p:txBody>
      </p:sp>
      <p:sp>
        <p:nvSpPr>
          <p:cNvPr id="4" name="文字版面配置區 3"/>
          <p:cNvSpPr>
            <a:spLocks noGrp="1"/>
          </p:cNvSpPr>
          <p:nvPr>
            <p:ph type="body" idx="1"/>
          </p:nvPr>
        </p:nvSpPr>
        <p:spPr>
          <a:solidFill>
            <a:schemeClr val="accent1"/>
          </a:solidFill>
          <a:ln>
            <a:solidFill>
              <a:schemeClr val="accent1"/>
            </a:solidFill>
          </a:ln>
        </p:spPr>
        <p:txBody>
          <a:bodyPr>
            <a:noAutofit/>
          </a:bodyPr>
          <a:lstStyle/>
          <a:p>
            <a:pPr algn="ctr">
              <a:lnSpc>
                <a:spcPct val="100000"/>
              </a:lnSpc>
              <a:spcBef>
                <a:spcPts val="0"/>
              </a:spcBef>
            </a:pPr>
            <a:r>
              <a:rPr lang="zh-TW" altLang="en-US" sz="3200" dirty="0">
                <a:solidFill>
                  <a:schemeClr val="bg1"/>
                </a:solidFill>
                <a:latin typeface="Times New Roman" panose="02020603050405020304" pitchFamily="18" charset="0"/>
                <a:cs typeface="Times New Roman" panose="02020603050405020304" pitchFamily="18" charset="0"/>
              </a:rPr>
              <a:t>技術型態</a:t>
            </a:r>
          </a:p>
        </p:txBody>
      </p:sp>
      <p:sp>
        <p:nvSpPr>
          <p:cNvPr id="3" name="內容版面配置區 2"/>
          <p:cNvSpPr>
            <a:spLocks noGrp="1"/>
          </p:cNvSpPr>
          <p:nvPr>
            <p:ph sz="half" idx="2"/>
          </p:nvPr>
        </p:nvSpPr>
        <p:spPr>
          <a:ln>
            <a:solidFill>
              <a:schemeClr val="accent1"/>
            </a:solidFill>
          </a:ln>
        </p:spPr>
        <p:txBody>
          <a:bodyPr>
            <a:normAutofit/>
          </a:bodyPr>
          <a:lstStyle/>
          <a:p>
            <a:pPr>
              <a:lnSpc>
                <a:spcPct val="150000"/>
              </a:lnSpc>
              <a:spcBef>
                <a:spcPts val="0"/>
              </a:spcBef>
            </a:pPr>
            <a:r>
              <a:rPr lang="zh-TW" altLang="en-US" sz="2400" dirty="0">
                <a:latin typeface="Times New Roman" panose="02020603050405020304" pitchFamily="18" charset="0"/>
                <a:cs typeface="Times New Roman" panose="02020603050405020304" pitchFamily="18" charset="0"/>
              </a:rPr>
              <a:t>資助機關：</a:t>
            </a:r>
            <a:r>
              <a:rPr lang="en-US" altLang="zh-TW" sz="2400" dirty="0">
                <a:latin typeface="Times New Roman" panose="02020603050405020304" pitchFamily="18" charset="0"/>
                <a:cs typeface="Times New Roman" panose="02020603050405020304" pitchFamily="18" charset="0"/>
              </a:rPr>
              <a:t>20</a:t>
            </a:r>
            <a:r>
              <a:rPr lang="en-US" altLang="zh-TW" sz="2400" dirty="0" smtClean="0">
                <a:latin typeface="Times New Roman" panose="02020603050405020304" pitchFamily="18" charset="0"/>
                <a:cs typeface="Times New Roman" panose="02020603050405020304" pitchFamily="18" charset="0"/>
              </a:rPr>
              <a:t>%</a:t>
            </a:r>
          </a:p>
          <a:p>
            <a:pPr>
              <a:lnSpc>
                <a:spcPct val="150000"/>
              </a:lnSpc>
              <a:spcBef>
                <a:spcPts val="0"/>
              </a:spcBef>
            </a:pPr>
            <a:r>
              <a:rPr lang="zh-TW" altLang="en-US" sz="2400" dirty="0" smtClean="0">
                <a:latin typeface="Times New Roman" panose="02020603050405020304" pitchFamily="18" charset="0"/>
                <a:cs typeface="Times New Roman" panose="02020603050405020304" pitchFamily="18" charset="0"/>
              </a:rPr>
              <a:t>其餘金額</a:t>
            </a:r>
            <a:endParaRPr lang="en-US" altLang="zh-TW" sz="2400" dirty="0" smtClean="0">
              <a:latin typeface="Times New Roman" panose="02020603050405020304" pitchFamily="18" charset="0"/>
              <a:cs typeface="Times New Roman" panose="02020603050405020304" pitchFamily="18" charset="0"/>
            </a:endParaRPr>
          </a:p>
          <a:p>
            <a:pPr lvl="1">
              <a:lnSpc>
                <a:spcPct val="150000"/>
              </a:lnSpc>
              <a:spcBef>
                <a:spcPts val="0"/>
              </a:spcBef>
            </a:pPr>
            <a:r>
              <a:rPr lang="zh-TW" altLang="en-US" sz="2200" dirty="0" smtClean="0">
                <a:latin typeface="Times New Roman" panose="02020603050405020304" pitchFamily="18" charset="0"/>
                <a:cs typeface="Times New Roman" panose="02020603050405020304" pitchFamily="18" charset="0"/>
              </a:rPr>
              <a:t>本校</a:t>
            </a:r>
            <a:r>
              <a:rPr lang="zh-TW" altLang="en-US" sz="2200" dirty="0">
                <a:latin typeface="Times New Roman" panose="02020603050405020304" pitchFamily="18" charset="0"/>
                <a:cs typeface="Times New Roman" panose="02020603050405020304" pitchFamily="18" charset="0"/>
              </a:rPr>
              <a:t>：</a:t>
            </a:r>
            <a:r>
              <a:rPr lang="en-US" altLang="zh-TW" sz="2200" dirty="0" smtClean="0">
                <a:latin typeface="Times New Roman" panose="02020603050405020304" pitchFamily="18" charset="0"/>
                <a:cs typeface="Times New Roman" panose="02020603050405020304" pitchFamily="18" charset="0"/>
              </a:rPr>
              <a:t>20%</a:t>
            </a:r>
          </a:p>
          <a:p>
            <a:pPr lvl="1">
              <a:lnSpc>
                <a:spcPct val="150000"/>
              </a:lnSpc>
              <a:spcBef>
                <a:spcPts val="0"/>
              </a:spcBef>
            </a:pPr>
            <a:r>
              <a:rPr lang="zh-TW" altLang="en-US" sz="2200" dirty="0" smtClean="0">
                <a:latin typeface="Times New Roman" panose="02020603050405020304" pitchFamily="18" charset="0"/>
                <a:cs typeface="Times New Roman" panose="02020603050405020304" pitchFamily="18" charset="0"/>
              </a:rPr>
              <a:t>老師</a:t>
            </a:r>
            <a:r>
              <a:rPr lang="zh-TW" altLang="en-US" sz="2200" dirty="0">
                <a:latin typeface="Times New Roman" panose="02020603050405020304" pitchFamily="18" charset="0"/>
                <a:cs typeface="Times New Roman" panose="02020603050405020304" pitchFamily="18" charset="0"/>
              </a:rPr>
              <a:t>：</a:t>
            </a:r>
            <a:r>
              <a:rPr lang="en-US" altLang="zh-TW" sz="2200" dirty="0" smtClean="0">
                <a:latin typeface="Times New Roman" panose="02020603050405020304" pitchFamily="18" charset="0"/>
                <a:cs typeface="Times New Roman" panose="02020603050405020304" pitchFamily="18" charset="0"/>
              </a:rPr>
              <a:t>80%</a:t>
            </a:r>
            <a:endParaRPr lang="en-US" altLang="zh-TW" sz="2200" dirty="0">
              <a:latin typeface="Times New Roman" panose="02020603050405020304" pitchFamily="18" charset="0"/>
              <a:cs typeface="Times New Roman" panose="02020603050405020304" pitchFamily="18" charset="0"/>
            </a:endParaRPr>
          </a:p>
          <a:p>
            <a:pPr lvl="1">
              <a:lnSpc>
                <a:spcPct val="100000"/>
              </a:lnSpc>
            </a:pPr>
            <a:endParaRPr lang="en-US" altLang="zh-TW" sz="2600" dirty="0">
              <a:latin typeface="Times New Roman" panose="02020603050405020304" pitchFamily="18" charset="0"/>
              <a:cs typeface="Times New Roman" panose="02020603050405020304" pitchFamily="18" charset="0"/>
            </a:endParaRPr>
          </a:p>
          <a:p>
            <a:pPr lvl="1">
              <a:lnSpc>
                <a:spcPct val="100000"/>
              </a:lnSpc>
            </a:pPr>
            <a:endParaRPr lang="en-US" altLang="zh-TW" sz="2600" dirty="0">
              <a:latin typeface="Times New Roman" panose="02020603050405020304" pitchFamily="18" charset="0"/>
              <a:cs typeface="Times New Roman" panose="02020603050405020304" pitchFamily="18" charset="0"/>
            </a:endParaRPr>
          </a:p>
          <a:p>
            <a:pPr lvl="1">
              <a:lnSpc>
                <a:spcPct val="150000"/>
              </a:lnSpc>
            </a:pPr>
            <a:endParaRPr lang="en-US" altLang="zh-TW" sz="2600" dirty="0">
              <a:latin typeface="Times New Roman" panose="02020603050405020304" pitchFamily="18" charset="0"/>
              <a:cs typeface="Times New Roman" panose="02020603050405020304" pitchFamily="18" charset="0"/>
            </a:endParaRPr>
          </a:p>
          <a:p>
            <a:pPr lvl="1"/>
            <a:endParaRPr lang="zh-TW" altLang="en-US" sz="2600" dirty="0">
              <a:latin typeface="Times New Roman" panose="02020603050405020304" pitchFamily="18" charset="0"/>
              <a:cs typeface="Times New Roman" panose="02020603050405020304" pitchFamily="18" charset="0"/>
            </a:endParaRPr>
          </a:p>
        </p:txBody>
      </p:sp>
      <p:sp>
        <p:nvSpPr>
          <p:cNvPr id="5" name="文字版面配置區 4"/>
          <p:cNvSpPr>
            <a:spLocks noGrp="1"/>
          </p:cNvSpPr>
          <p:nvPr>
            <p:ph type="body" sz="quarter" idx="3"/>
          </p:nvPr>
        </p:nvSpPr>
        <p:spPr>
          <a:solidFill>
            <a:schemeClr val="accent3"/>
          </a:solidFill>
          <a:ln>
            <a:solidFill>
              <a:schemeClr val="accent3"/>
            </a:solidFill>
          </a:ln>
        </p:spPr>
        <p:txBody>
          <a:bodyPr>
            <a:normAutofit/>
          </a:bodyPr>
          <a:lstStyle/>
          <a:p>
            <a:pPr algn="ctr">
              <a:lnSpc>
                <a:spcPct val="100000"/>
              </a:lnSpc>
              <a:spcBef>
                <a:spcPts val="0"/>
              </a:spcBef>
            </a:pPr>
            <a:r>
              <a:rPr lang="zh-TW" altLang="en-US" sz="3200" dirty="0">
                <a:solidFill>
                  <a:schemeClr val="bg1"/>
                </a:solidFill>
                <a:latin typeface="Times New Roman" panose="02020603050405020304" pitchFamily="18" charset="0"/>
                <a:cs typeface="Times New Roman" panose="02020603050405020304" pitchFamily="18" charset="0"/>
              </a:rPr>
              <a:t>專利型態</a:t>
            </a:r>
          </a:p>
        </p:txBody>
      </p:sp>
      <p:sp>
        <p:nvSpPr>
          <p:cNvPr id="6" name="內容版面配置區 5"/>
          <p:cNvSpPr>
            <a:spLocks noGrp="1"/>
          </p:cNvSpPr>
          <p:nvPr>
            <p:ph sz="quarter" idx="4"/>
          </p:nvPr>
        </p:nvSpPr>
        <p:spPr>
          <a:ln>
            <a:solidFill>
              <a:schemeClr val="accent3"/>
            </a:solidFill>
          </a:ln>
        </p:spPr>
        <p:txBody>
          <a:bodyPr>
            <a:normAutofit/>
          </a:bodyPr>
          <a:lstStyle/>
          <a:p>
            <a:pPr>
              <a:lnSpc>
                <a:spcPct val="150000"/>
              </a:lnSpc>
              <a:spcBef>
                <a:spcPts val="0"/>
              </a:spcBef>
            </a:pPr>
            <a:r>
              <a:rPr lang="zh-TW" altLang="en-US" sz="2400" dirty="0">
                <a:latin typeface="Times New Roman" panose="02020603050405020304" pitchFamily="18" charset="0"/>
                <a:cs typeface="Times New Roman" panose="02020603050405020304" pitchFamily="18" charset="0"/>
              </a:rPr>
              <a:t>資助機關：</a:t>
            </a:r>
            <a:r>
              <a:rPr lang="en-US" altLang="zh-TW" sz="2400" dirty="0">
                <a:latin typeface="Times New Roman" panose="02020603050405020304" pitchFamily="18" charset="0"/>
                <a:cs typeface="Times New Roman" panose="02020603050405020304" pitchFamily="18" charset="0"/>
              </a:rPr>
              <a:t>20</a:t>
            </a:r>
            <a:r>
              <a:rPr lang="en-US" altLang="zh-TW" sz="2400" dirty="0" smtClean="0">
                <a:latin typeface="Times New Roman" panose="02020603050405020304" pitchFamily="18" charset="0"/>
                <a:cs typeface="Times New Roman" panose="02020603050405020304" pitchFamily="18" charset="0"/>
              </a:rPr>
              <a:t>%</a:t>
            </a:r>
          </a:p>
          <a:p>
            <a:pPr lvl="1">
              <a:lnSpc>
                <a:spcPct val="150000"/>
              </a:lnSpc>
              <a:spcBef>
                <a:spcPts val="0"/>
              </a:spcBef>
            </a:pPr>
            <a:r>
              <a:rPr lang="zh-TW" altLang="en-US" sz="2200" dirty="0">
                <a:latin typeface="Times New Roman" panose="02020603050405020304" pitchFamily="18" charset="0"/>
                <a:cs typeface="Times New Roman" panose="02020603050405020304" pitchFamily="18" charset="0"/>
              </a:rPr>
              <a:t>其餘金額</a:t>
            </a:r>
            <a:endParaRPr lang="en-US" altLang="zh-TW" sz="2200" dirty="0">
              <a:latin typeface="Times New Roman" panose="02020603050405020304" pitchFamily="18" charset="0"/>
              <a:cs typeface="Times New Roman" panose="02020603050405020304" pitchFamily="18" charset="0"/>
            </a:endParaRPr>
          </a:p>
          <a:p>
            <a:pPr marL="0" indent="0">
              <a:lnSpc>
                <a:spcPct val="150000"/>
              </a:lnSpc>
              <a:buNone/>
            </a:pPr>
            <a:endParaRPr lang="en-US" altLang="zh-TW" sz="2800" dirty="0">
              <a:latin typeface="Times New Roman" panose="02020603050405020304" pitchFamily="18" charset="0"/>
              <a:cs typeface="Times New Roman" panose="02020603050405020304" pitchFamily="18" charset="0"/>
            </a:endParaRPr>
          </a:p>
        </p:txBody>
      </p:sp>
      <p:sp>
        <p:nvSpPr>
          <p:cNvPr id="8" name="投影片編號版面配置區 7"/>
          <p:cNvSpPr>
            <a:spLocks noGrp="1"/>
          </p:cNvSpPr>
          <p:nvPr>
            <p:ph type="sldNum" sz="quarter" idx="12"/>
          </p:nvPr>
        </p:nvSpPr>
        <p:spPr/>
        <p:txBody>
          <a:bodyPr/>
          <a:lstStyle/>
          <a:p>
            <a:fld id="{FFCB0649-5415-4519-A717-0350360FD08A}" type="slidenum">
              <a:rPr lang="zh-TW" altLang="en-US" smtClean="0">
                <a:latin typeface="Times New Roman" panose="02020603050405020304" pitchFamily="18" charset="0"/>
                <a:ea typeface="+mj-ea"/>
                <a:cs typeface="Times New Roman" panose="02020603050405020304" pitchFamily="18" charset="0"/>
              </a:rPr>
              <a:t>29</a:t>
            </a:fld>
            <a:endParaRPr lang="zh-TW" altLang="en-US">
              <a:latin typeface="Times New Roman" panose="02020603050405020304" pitchFamily="18" charset="0"/>
              <a:ea typeface="+mj-ea"/>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307092050"/>
              </p:ext>
            </p:extLst>
          </p:nvPr>
        </p:nvGraphicFramePr>
        <p:xfrm>
          <a:off x="6440245" y="3704523"/>
          <a:ext cx="4340710" cy="2027820"/>
        </p:xfrm>
        <a:graphic>
          <a:graphicData uri="http://schemas.openxmlformats.org/drawingml/2006/table">
            <a:tbl>
              <a:tblPr firstRow="1" bandRow="1">
                <a:tableStyleId>{F5AB1C69-6EDB-4FF4-983F-18BD219EF322}</a:tableStyleId>
              </a:tblPr>
              <a:tblGrid>
                <a:gridCol w="538696">
                  <a:extLst>
                    <a:ext uri="{9D8B030D-6E8A-4147-A177-3AD203B41FA5}">
                      <a16:colId xmlns:a16="http://schemas.microsoft.com/office/drawing/2014/main" val="20000"/>
                    </a:ext>
                  </a:extLst>
                </a:gridCol>
                <a:gridCol w="1492589">
                  <a:extLst>
                    <a:ext uri="{9D8B030D-6E8A-4147-A177-3AD203B41FA5}">
                      <a16:colId xmlns:a16="http://schemas.microsoft.com/office/drawing/2014/main" val="20001"/>
                    </a:ext>
                  </a:extLst>
                </a:gridCol>
                <a:gridCol w="1038230">
                  <a:extLst>
                    <a:ext uri="{9D8B030D-6E8A-4147-A177-3AD203B41FA5}">
                      <a16:colId xmlns:a16="http://schemas.microsoft.com/office/drawing/2014/main" val="20002"/>
                    </a:ext>
                  </a:extLst>
                </a:gridCol>
                <a:gridCol w="1271195">
                  <a:extLst>
                    <a:ext uri="{9D8B030D-6E8A-4147-A177-3AD203B41FA5}">
                      <a16:colId xmlns:a16="http://schemas.microsoft.com/office/drawing/2014/main" val="20004"/>
                    </a:ext>
                  </a:extLst>
                </a:gridCol>
              </a:tblGrid>
              <a:tr h="564780">
                <a:tc>
                  <a:txBody>
                    <a:bodyPr/>
                    <a:lstStyle/>
                    <a:p>
                      <a:pPr algn="ctr">
                        <a:spcAft>
                          <a:spcPts val="0"/>
                        </a:spcAft>
                      </a:pPr>
                      <a:endParaRPr lang="zh-TW" sz="2400" kern="100" dirty="0">
                        <a:effectLst/>
                        <a:latin typeface="Times New Roman" panose="02020603050405020304" pitchFamily="18" charset="0"/>
                        <a:ea typeface="+mj-ea"/>
                        <a:cs typeface="Times New Roman" panose="02020603050405020304" pitchFamily="18" charset="0"/>
                      </a:endParaRPr>
                    </a:p>
                  </a:txBody>
                  <a:tcPr marL="68580" marR="68580" marT="0" marB="0" anchor="ctr"/>
                </a:tc>
                <a:tc>
                  <a:txBody>
                    <a:bodyPr/>
                    <a:lstStyle/>
                    <a:p>
                      <a:pPr algn="ctr">
                        <a:spcAft>
                          <a:spcPts val="0"/>
                        </a:spcAft>
                      </a:pPr>
                      <a:r>
                        <a:rPr lang="zh-TW" altLang="en-US" sz="2000" kern="100" dirty="0">
                          <a:effectLst/>
                        </a:rPr>
                        <a:t>自費</a:t>
                      </a:r>
                      <a:r>
                        <a:rPr lang="zh-TW" altLang="en-US" sz="2000" kern="100" dirty="0" smtClean="0">
                          <a:effectLst/>
                        </a:rPr>
                        <a:t>比例</a:t>
                      </a:r>
                      <a:r>
                        <a:rPr lang="en-US" altLang="zh-TW" sz="2000" kern="100" dirty="0" smtClean="0">
                          <a:effectLst/>
                        </a:rPr>
                        <a:t>(%)</a:t>
                      </a:r>
                      <a:endParaRPr lang="zh-TW" sz="2000" kern="100" dirty="0">
                        <a:effectLst/>
                        <a:latin typeface="Times New Roman" panose="02020603050405020304" pitchFamily="18" charset="0"/>
                        <a:ea typeface="+mj-ea"/>
                        <a:cs typeface="Times New Roman" panose="02020603050405020304" pitchFamily="18" charset="0"/>
                      </a:endParaRPr>
                    </a:p>
                  </a:txBody>
                  <a:tcPr marL="68580" marR="68580" marT="0" marB="0" anchor="ctr"/>
                </a:tc>
                <a:tc>
                  <a:txBody>
                    <a:bodyPr/>
                    <a:lstStyle/>
                    <a:p>
                      <a:pPr algn="ctr">
                        <a:spcAft>
                          <a:spcPts val="0"/>
                        </a:spcAft>
                      </a:pPr>
                      <a:r>
                        <a:rPr lang="zh-TW" altLang="en-US" sz="2000" kern="100" dirty="0" smtClean="0">
                          <a:effectLst/>
                        </a:rPr>
                        <a:t>本校</a:t>
                      </a:r>
                      <a:r>
                        <a:rPr lang="en-US" altLang="zh-TW" sz="2000" kern="100" dirty="0" smtClean="0">
                          <a:effectLst/>
                        </a:rPr>
                        <a:t>(%)</a:t>
                      </a:r>
                      <a:endParaRPr lang="zh-TW" sz="2000" kern="100" dirty="0">
                        <a:effectLst/>
                        <a:latin typeface="Times New Roman" panose="02020603050405020304" pitchFamily="18" charset="0"/>
                        <a:ea typeface="+mj-ea"/>
                        <a:cs typeface="Times New Roman" panose="02020603050405020304" pitchFamily="18" charset="0"/>
                      </a:endParaRPr>
                    </a:p>
                  </a:txBody>
                  <a:tcPr marL="68580" marR="68580" marT="0" marB="0" anchor="ctr"/>
                </a:tc>
                <a:tc>
                  <a:txBody>
                    <a:bodyPr/>
                    <a:lstStyle/>
                    <a:p>
                      <a:pPr algn="ctr">
                        <a:spcAft>
                          <a:spcPts val="0"/>
                        </a:spcAft>
                      </a:pPr>
                      <a:r>
                        <a:rPr lang="zh-TW" altLang="en-US" sz="2000" kern="100" dirty="0">
                          <a:effectLst/>
                        </a:rPr>
                        <a:t>發明</a:t>
                      </a:r>
                      <a:r>
                        <a:rPr lang="zh-TW" altLang="en-US" sz="2000" kern="100" dirty="0" smtClean="0">
                          <a:effectLst/>
                        </a:rPr>
                        <a:t>人</a:t>
                      </a:r>
                      <a:r>
                        <a:rPr lang="en-US" altLang="zh-TW" sz="2000" kern="100" dirty="0" smtClean="0">
                          <a:effectLst/>
                        </a:rPr>
                        <a:t>(%)</a:t>
                      </a:r>
                      <a:endParaRPr lang="zh-TW" sz="2000" kern="100" dirty="0">
                        <a:effectLst/>
                        <a:latin typeface="Times New Roman" panose="02020603050405020304" pitchFamily="18" charset="0"/>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63757">
                <a:tc>
                  <a:txBody>
                    <a:bodyPr/>
                    <a:lstStyle/>
                    <a:p>
                      <a:pPr algn="ctr">
                        <a:spcAft>
                          <a:spcPts val="0"/>
                        </a:spcAft>
                      </a:pPr>
                      <a:r>
                        <a:rPr lang="en-US" sz="2400" kern="100" dirty="0" smtClean="0">
                          <a:effectLst/>
                        </a:rPr>
                        <a:t>A</a:t>
                      </a:r>
                      <a:endParaRPr lang="zh-TW" sz="2400" kern="100" dirty="0">
                        <a:effectLst/>
                        <a:latin typeface="Times New Roman" panose="02020603050405020304" pitchFamily="18" charset="0"/>
                        <a:ea typeface="+mj-ea"/>
                        <a:cs typeface="Times New Roman" panose="02020603050405020304" pitchFamily="18" charset="0"/>
                      </a:endParaRPr>
                    </a:p>
                  </a:txBody>
                  <a:tcPr marL="68580" marR="68580" marT="0" marB="0" anchor="ctr"/>
                </a:tc>
                <a:tc>
                  <a:txBody>
                    <a:bodyPr/>
                    <a:lstStyle/>
                    <a:p>
                      <a:pPr algn="ctr">
                        <a:spcAft>
                          <a:spcPts val="0"/>
                        </a:spcAft>
                      </a:pPr>
                      <a:r>
                        <a:rPr lang="en-US" sz="2000" kern="100" dirty="0" smtClean="0">
                          <a:effectLst/>
                        </a:rPr>
                        <a:t>0</a:t>
                      </a:r>
                      <a:endParaRPr lang="zh-TW" sz="2000" kern="100" dirty="0">
                        <a:effectLst/>
                        <a:latin typeface="Times New Roman" panose="02020603050405020304" pitchFamily="18" charset="0"/>
                        <a:ea typeface="+mj-ea"/>
                        <a:cs typeface="Times New Roman" panose="02020603050405020304" pitchFamily="18" charset="0"/>
                      </a:endParaRPr>
                    </a:p>
                  </a:txBody>
                  <a:tcPr marL="68580" marR="68580" marT="0" marB="0" anchor="ctr"/>
                </a:tc>
                <a:tc>
                  <a:txBody>
                    <a:bodyPr/>
                    <a:lstStyle/>
                    <a:p>
                      <a:pPr algn="ctr">
                        <a:spcAft>
                          <a:spcPts val="0"/>
                        </a:spcAft>
                      </a:pPr>
                      <a:r>
                        <a:rPr lang="en-US" altLang="zh-TW" sz="2000" kern="100" dirty="0" smtClean="0">
                          <a:effectLst/>
                        </a:rPr>
                        <a:t>40</a:t>
                      </a:r>
                      <a:endParaRPr lang="zh-TW" sz="2000" kern="100" dirty="0">
                        <a:effectLst/>
                        <a:latin typeface="Times New Roman" panose="02020603050405020304" pitchFamily="18" charset="0"/>
                        <a:ea typeface="+mj-ea"/>
                        <a:cs typeface="Times New Roman" panose="02020603050405020304" pitchFamily="18" charset="0"/>
                      </a:endParaRPr>
                    </a:p>
                  </a:txBody>
                  <a:tcPr marL="68580" marR="68580" marT="0" marB="0" anchor="ctr"/>
                </a:tc>
                <a:tc>
                  <a:txBody>
                    <a:bodyPr/>
                    <a:lstStyle/>
                    <a:p>
                      <a:pPr algn="ctr">
                        <a:spcAft>
                          <a:spcPts val="0"/>
                        </a:spcAft>
                      </a:pPr>
                      <a:r>
                        <a:rPr lang="en-US" sz="2000" kern="100" dirty="0" smtClean="0">
                          <a:effectLst/>
                        </a:rPr>
                        <a:t>60</a:t>
                      </a:r>
                      <a:endParaRPr lang="zh-TW" sz="2000" kern="100" dirty="0">
                        <a:effectLst/>
                        <a:latin typeface="Times New Roman" panose="02020603050405020304" pitchFamily="18" charset="0"/>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63757">
                <a:tc>
                  <a:txBody>
                    <a:bodyPr/>
                    <a:lstStyle/>
                    <a:p>
                      <a:pPr algn="ctr">
                        <a:spcAft>
                          <a:spcPts val="0"/>
                        </a:spcAft>
                      </a:pPr>
                      <a:r>
                        <a:rPr lang="en-US" sz="2400" kern="100" dirty="0">
                          <a:effectLst/>
                        </a:rPr>
                        <a:t>B</a:t>
                      </a:r>
                      <a:endParaRPr lang="zh-TW" sz="2400" kern="100" dirty="0">
                        <a:effectLst/>
                        <a:latin typeface="Times New Roman" panose="02020603050405020304" pitchFamily="18" charset="0"/>
                        <a:ea typeface="+mj-ea"/>
                        <a:cs typeface="Times New Roman" panose="02020603050405020304" pitchFamily="18" charset="0"/>
                      </a:endParaRPr>
                    </a:p>
                  </a:txBody>
                  <a:tcPr marL="68580" marR="68580" marT="0" marB="0" anchor="ctr"/>
                </a:tc>
                <a:tc>
                  <a:txBody>
                    <a:bodyPr/>
                    <a:lstStyle/>
                    <a:p>
                      <a:pPr algn="ctr">
                        <a:spcAft>
                          <a:spcPts val="0"/>
                        </a:spcAft>
                      </a:pPr>
                      <a:r>
                        <a:rPr lang="en-US" sz="2000" kern="100" dirty="0" smtClean="0">
                          <a:effectLst/>
                        </a:rPr>
                        <a:t>10</a:t>
                      </a:r>
                      <a:endParaRPr lang="zh-TW" sz="2000" kern="100" dirty="0">
                        <a:effectLst/>
                        <a:latin typeface="Times New Roman" panose="02020603050405020304" pitchFamily="18" charset="0"/>
                        <a:ea typeface="+mj-ea"/>
                        <a:cs typeface="Times New Roman" panose="02020603050405020304" pitchFamily="18" charset="0"/>
                      </a:endParaRPr>
                    </a:p>
                  </a:txBody>
                  <a:tcPr marL="68580" marR="68580" marT="0" marB="0" anchor="ctr"/>
                </a:tc>
                <a:tc>
                  <a:txBody>
                    <a:bodyPr/>
                    <a:lstStyle/>
                    <a:p>
                      <a:pPr algn="ctr">
                        <a:spcAft>
                          <a:spcPts val="0"/>
                        </a:spcAft>
                      </a:pPr>
                      <a:r>
                        <a:rPr lang="en-US" sz="2000" kern="100" dirty="0" smtClean="0">
                          <a:effectLst/>
                        </a:rPr>
                        <a:t>3</a:t>
                      </a:r>
                      <a:r>
                        <a:rPr lang="en-US" altLang="zh-TW" sz="2000" kern="100" dirty="0" smtClean="0">
                          <a:effectLst/>
                        </a:rPr>
                        <a:t>5</a:t>
                      </a:r>
                      <a:endParaRPr lang="zh-TW" sz="2000" kern="100" dirty="0">
                        <a:effectLst/>
                        <a:latin typeface="Times New Roman" panose="02020603050405020304" pitchFamily="18" charset="0"/>
                        <a:ea typeface="+mj-ea"/>
                        <a:cs typeface="Times New Roman" panose="02020603050405020304" pitchFamily="18" charset="0"/>
                      </a:endParaRPr>
                    </a:p>
                  </a:txBody>
                  <a:tcPr marL="68580" marR="68580" marT="0" marB="0" anchor="ctr"/>
                </a:tc>
                <a:tc>
                  <a:txBody>
                    <a:bodyPr/>
                    <a:lstStyle/>
                    <a:p>
                      <a:pPr algn="ctr">
                        <a:spcAft>
                          <a:spcPts val="0"/>
                        </a:spcAft>
                      </a:pPr>
                      <a:r>
                        <a:rPr lang="en-US" sz="2000" kern="100" dirty="0" smtClean="0">
                          <a:effectLst/>
                        </a:rPr>
                        <a:t>65</a:t>
                      </a:r>
                      <a:endParaRPr lang="zh-TW" sz="2000" kern="100" dirty="0">
                        <a:effectLst/>
                        <a:latin typeface="Times New Roman" panose="02020603050405020304" pitchFamily="18" charset="0"/>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63757">
                <a:tc>
                  <a:txBody>
                    <a:bodyPr/>
                    <a:lstStyle/>
                    <a:p>
                      <a:pPr algn="ctr">
                        <a:spcAft>
                          <a:spcPts val="0"/>
                        </a:spcAft>
                      </a:pPr>
                      <a:r>
                        <a:rPr lang="en-US" sz="2400" kern="100" dirty="0">
                          <a:effectLst/>
                        </a:rPr>
                        <a:t>C</a:t>
                      </a:r>
                      <a:endParaRPr lang="zh-TW" sz="2400" kern="100" dirty="0">
                        <a:effectLst/>
                        <a:latin typeface="Times New Roman" panose="02020603050405020304" pitchFamily="18" charset="0"/>
                        <a:ea typeface="+mj-ea"/>
                        <a:cs typeface="Times New Roman" panose="02020603050405020304" pitchFamily="18" charset="0"/>
                      </a:endParaRPr>
                    </a:p>
                  </a:txBody>
                  <a:tcPr marL="68580" marR="68580" marT="0" marB="0" anchor="ctr"/>
                </a:tc>
                <a:tc>
                  <a:txBody>
                    <a:bodyPr/>
                    <a:lstStyle/>
                    <a:p>
                      <a:pPr algn="ctr">
                        <a:spcAft>
                          <a:spcPts val="0"/>
                        </a:spcAft>
                      </a:pPr>
                      <a:r>
                        <a:rPr lang="en-US" sz="2000" kern="100" dirty="0" smtClean="0">
                          <a:effectLst/>
                        </a:rPr>
                        <a:t>50</a:t>
                      </a:r>
                      <a:endParaRPr lang="zh-TW" sz="2000" kern="100" dirty="0">
                        <a:effectLst/>
                        <a:latin typeface="Times New Roman" panose="02020603050405020304" pitchFamily="18" charset="0"/>
                        <a:ea typeface="+mj-ea"/>
                        <a:cs typeface="Times New Roman" panose="02020603050405020304" pitchFamily="18" charset="0"/>
                      </a:endParaRPr>
                    </a:p>
                  </a:txBody>
                  <a:tcPr marL="68580" marR="68580" marT="0" marB="0" anchor="ctr"/>
                </a:tc>
                <a:tc>
                  <a:txBody>
                    <a:bodyPr/>
                    <a:lstStyle/>
                    <a:p>
                      <a:pPr algn="ctr">
                        <a:spcAft>
                          <a:spcPts val="0"/>
                        </a:spcAft>
                      </a:pPr>
                      <a:r>
                        <a:rPr lang="en-US" altLang="zh-TW" sz="2000" kern="100" dirty="0" smtClean="0">
                          <a:effectLst/>
                        </a:rPr>
                        <a:t>20</a:t>
                      </a:r>
                      <a:endParaRPr lang="zh-TW" sz="2000" kern="100" dirty="0">
                        <a:effectLst/>
                        <a:latin typeface="Times New Roman" panose="02020603050405020304" pitchFamily="18" charset="0"/>
                        <a:ea typeface="+mj-ea"/>
                        <a:cs typeface="Times New Roman" panose="02020603050405020304" pitchFamily="18" charset="0"/>
                      </a:endParaRPr>
                    </a:p>
                  </a:txBody>
                  <a:tcPr marL="68580" marR="68580" marT="0" marB="0" anchor="ctr"/>
                </a:tc>
                <a:tc>
                  <a:txBody>
                    <a:bodyPr/>
                    <a:lstStyle/>
                    <a:p>
                      <a:pPr algn="ctr">
                        <a:spcAft>
                          <a:spcPts val="0"/>
                        </a:spcAft>
                      </a:pPr>
                      <a:r>
                        <a:rPr lang="en-US" sz="2000" kern="100" dirty="0" smtClean="0">
                          <a:effectLst/>
                        </a:rPr>
                        <a:t>80</a:t>
                      </a:r>
                      <a:endParaRPr lang="zh-TW" sz="2000" kern="100" dirty="0">
                        <a:effectLst/>
                        <a:latin typeface="Times New Roman" panose="02020603050405020304" pitchFamily="18" charset="0"/>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63757">
                <a:tc>
                  <a:txBody>
                    <a:bodyPr/>
                    <a:lstStyle/>
                    <a:p>
                      <a:pPr algn="ctr">
                        <a:spcAft>
                          <a:spcPts val="0"/>
                        </a:spcAft>
                      </a:pPr>
                      <a:r>
                        <a:rPr lang="en-US" sz="2400" kern="100" dirty="0">
                          <a:effectLst/>
                        </a:rPr>
                        <a:t>D</a:t>
                      </a:r>
                      <a:endParaRPr lang="zh-TW" sz="2400" kern="100" dirty="0">
                        <a:effectLst/>
                        <a:latin typeface="Times New Roman" panose="02020603050405020304" pitchFamily="18" charset="0"/>
                        <a:ea typeface="+mj-ea"/>
                        <a:cs typeface="Times New Roman" panose="02020603050405020304" pitchFamily="18" charset="0"/>
                      </a:endParaRPr>
                    </a:p>
                  </a:txBody>
                  <a:tcPr marL="68580" marR="68580" marT="0" marB="0" anchor="ctr"/>
                </a:tc>
                <a:tc>
                  <a:txBody>
                    <a:bodyPr/>
                    <a:lstStyle/>
                    <a:p>
                      <a:pPr algn="ctr">
                        <a:spcAft>
                          <a:spcPts val="0"/>
                        </a:spcAft>
                      </a:pPr>
                      <a:r>
                        <a:rPr lang="en-US" sz="2000" kern="100" dirty="0" smtClean="0">
                          <a:effectLst/>
                        </a:rPr>
                        <a:t>100</a:t>
                      </a:r>
                      <a:endParaRPr lang="zh-TW" sz="2000" kern="100" dirty="0">
                        <a:effectLst/>
                        <a:latin typeface="Times New Roman" panose="02020603050405020304" pitchFamily="18" charset="0"/>
                        <a:ea typeface="+mj-ea"/>
                        <a:cs typeface="Times New Roman" panose="02020603050405020304" pitchFamily="18" charset="0"/>
                      </a:endParaRPr>
                    </a:p>
                  </a:txBody>
                  <a:tcPr marL="68580" marR="68580" marT="0" marB="0" anchor="ctr"/>
                </a:tc>
                <a:tc>
                  <a:txBody>
                    <a:bodyPr/>
                    <a:lstStyle/>
                    <a:p>
                      <a:pPr algn="ctr">
                        <a:spcAft>
                          <a:spcPts val="0"/>
                        </a:spcAft>
                      </a:pPr>
                      <a:r>
                        <a:rPr lang="en-US" sz="2000" kern="100" dirty="0" smtClean="0">
                          <a:effectLst/>
                        </a:rPr>
                        <a:t>1</a:t>
                      </a:r>
                      <a:r>
                        <a:rPr lang="en-US" altLang="zh-TW" sz="2000" kern="100" dirty="0" smtClean="0">
                          <a:effectLst/>
                        </a:rPr>
                        <a:t>5</a:t>
                      </a:r>
                      <a:endParaRPr lang="zh-TW" sz="2000" kern="100" dirty="0">
                        <a:effectLst/>
                        <a:latin typeface="Times New Roman" panose="02020603050405020304" pitchFamily="18" charset="0"/>
                        <a:ea typeface="+mj-ea"/>
                        <a:cs typeface="Times New Roman" panose="02020603050405020304" pitchFamily="18" charset="0"/>
                      </a:endParaRPr>
                    </a:p>
                  </a:txBody>
                  <a:tcPr marL="68580" marR="68580" marT="0" marB="0" anchor="ctr"/>
                </a:tc>
                <a:tc>
                  <a:txBody>
                    <a:bodyPr/>
                    <a:lstStyle/>
                    <a:p>
                      <a:pPr algn="ctr">
                        <a:spcAft>
                          <a:spcPts val="0"/>
                        </a:spcAft>
                      </a:pPr>
                      <a:r>
                        <a:rPr lang="en-US" sz="2000" kern="100" dirty="0" smtClean="0">
                          <a:effectLst/>
                        </a:rPr>
                        <a:t>85</a:t>
                      </a:r>
                      <a:endParaRPr lang="zh-TW" sz="2000" kern="100" dirty="0">
                        <a:effectLst/>
                        <a:latin typeface="Times New Roman" panose="02020603050405020304" pitchFamily="18" charset="0"/>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9" name="矩形 8"/>
          <p:cNvSpPr/>
          <p:nvPr/>
        </p:nvSpPr>
        <p:spPr>
          <a:xfrm>
            <a:off x="1428404" y="4768063"/>
            <a:ext cx="4357254" cy="972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080000"/>
            <a:r>
              <a:rPr lang="zh-TW" altLang="en-US" sz="2000" b="1" dirty="0" smtClean="0">
                <a:solidFill>
                  <a:schemeClr val="bg1"/>
                </a:solidFill>
                <a:latin typeface="Times New Roman" panose="02020603050405020304" pitchFamily="18" charset="0"/>
                <a:ea typeface="+mj-ea"/>
                <a:cs typeface="Times New Roman" panose="02020603050405020304" pitchFamily="18" charset="0"/>
              </a:rPr>
              <a:t>資助機關：</a:t>
            </a:r>
            <a:r>
              <a:rPr lang="zh-TW" altLang="en-US" sz="2000" b="1" dirty="0">
                <a:solidFill>
                  <a:schemeClr val="bg1"/>
                </a:solidFill>
                <a:latin typeface="Times New Roman" panose="02020603050405020304" pitchFamily="18" charset="0"/>
                <a:cs typeface="Times New Roman" panose="02020603050405020304" pitchFamily="18" charset="0"/>
              </a:rPr>
              <a:t>科技部或經濟部等相關部會所產出之成果需上繳</a:t>
            </a:r>
            <a:r>
              <a:rPr lang="en-US" altLang="zh-TW" sz="2000" b="1" dirty="0">
                <a:solidFill>
                  <a:schemeClr val="bg1"/>
                </a:solidFill>
                <a:latin typeface="Times New Roman" panose="02020603050405020304" pitchFamily="18" charset="0"/>
                <a:cs typeface="Times New Roman" panose="02020603050405020304" pitchFamily="18" charset="0"/>
              </a:rPr>
              <a:t>20%</a:t>
            </a:r>
            <a:r>
              <a:rPr lang="zh-TW" altLang="en-US" sz="2000" b="1" dirty="0">
                <a:solidFill>
                  <a:schemeClr val="bg1"/>
                </a:solidFill>
                <a:latin typeface="Times New Roman" panose="02020603050405020304" pitchFamily="18" charset="0"/>
                <a:cs typeface="Times New Roman" panose="02020603050405020304" pitchFamily="18" charset="0"/>
              </a:rPr>
              <a:t>，</a:t>
            </a:r>
            <a:r>
              <a:rPr lang="zh-TW" altLang="en-US" sz="2000" b="1" dirty="0" smtClean="0">
                <a:solidFill>
                  <a:schemeClr val="bg1"/>
                </a:solidFill>
                <a:latin typeface="Times New Roman" panose="02020603050405020304" pitchFamily="18" charset="0"/>
                <a:cs typeface="Times New Roman" panose="02020603050405020304" pitchFamily="18" charset="0"/>
              </a:rPr>
              <a:t>如</a:t>
            </a:r>
            <a:r>
              <a:rPr lang="zh-TW" altLang="en-US" sz="2000" b="1" dirty="0">
                <a:solidFill>
                  <a:schemeClr val="bg1"/>
                </a:solidFill>
                <a:latin typeface="Times New Roman" panose="02020603050405020304" pitchFamily="18" charset="0"/>
                <a:cs typeface="Times New Roman" panose="02020603050405020304" pitchFamily="18" charset="0"/>
              </a:rPr>
              <a:t>無</a:t>
            </a:r>
            <a:r>
              <a:rPr lang="zh-TW" altLang="en-US" sz="2000" b="1" dirty="0" smtClean="0">
                <a:solidFill>
                  <a:schemeClr val="bg1"/>
                </a:solidFill>
                <a:latin typeface="Times New Roman" panose="02020603050405020304" pitchFamily="18" charset="0"/>
                <a:cs typeface="Times New Roman" panose="02020603050405020304" pitchFamily="18" charset="0"/>
              </a:rPr>
              <a:t>資助</a:t>
            </a:r>
            <a:r>
              <a:rPr lang="zh-TW" altLang="en-US" sz="2000" b="1" dirty="0">
                <a:solidFill>
                  <a:schemeClr val="bg1"/>
                </a:solidFill>
                <a:latin typeface="Times New Roman" panose="02020603050405020304" pitchFamily="18" charset="0"/>
                <a:cs typeface="Times New Roman" panose="02020603050405020304" pitchFamily="18" charset="0"/>
              </a:rPr>
              <a:t>機關則免</a:t>
            </a:r>
            <a:r>
              <a:rPr lang="zh-TW" altLang="en-US" sz="2000" b="1" dirty="0" smtClean="0">
                <a:solidFill>
                  <a:schemeClr val="bg1"/>
                </a:solidFill>
                <a:latin typeface="Times New Roman" panose="02020603050405020304" pitchFamily="18" charset="0"/>
                <a:cs typeface="Times New Roman" panose="02020603050405020304" pitchFamily="18" charset="0"/>
              </a:rPr>
              <a:t>繳</a:t>
            </a:r>
            <a:endParaRPr lang="zh-TW" altLang="en-US" sz="2000" dirty="0"/>
          </a:p>
        </p:txBody>
      </p:sp>
    </p:spTree>
    <p:extLst>
      <p:ext uri="{BB962C8B-B14F-4D97-AF65-F5344CB8AC3E}">
        <p14:creationId xmlns:p14="http://schemas.microsoft.com/office/powerpoint/2010/main" val="283841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normAutofit/>
          </a:bodyPr>
          <a:lstStyle/>
          <a:p>
            <a:pPr algn="ctr"/>
            <a:r>
              <a:rPr lang="zh-TW" altLang="en-US" sz="4000" dirty="0">
                <a:latin typeface="Times New Roman" panose="02020603050405020304" pitchFamily="18" charset="0"/>
                <a:cs typeface="Times New Roman" panose="02020603050405020304" pitchFamily="18" charset="0"/>
              </a:rPr>
              <a:t>作業</a:t>
            </a:r>
            <a:r>
              <a:rPr lang="zh-TW" altLang="en-US" sz="4000" dirty="0" smtClean="0">
                <a:latin typeface="Times New Roman" panose="02020603050405020304" pitchFamily="18" charset="0"/>
                <a:cs typeface="Times New Roman" panose="02020603050405020304" pitchFamily="18" charset="0"/>
              </a:rPr>
              <a:t>流程</a:t>
            </a:r>
            <a:endParaRPr lang="zh-TW" altLang="en-US" sz="4000"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FFCB0649-5415-4519-A717-0350360FD08A}" type="slidenum">
              <a:rPr lang="zh-TW" altLang="en-US" smtClean="0">
                <a:latin typeface="Times New Roman" panose="02020603050405020304" pitchFamily="18" charset="0"/>
                <a:ea typeface="+mj-ea"/>
                <a:cs typeface="Times New Roman" panose="02020603050405020304" pitchFamily="18" charset="0"/>
              </a:rPr>
              <a:t>3</a:t>
            </a:fld>
            <a:endParaRPr lang="zh-TW" altLang="en-US">
              <a:latin typeface="Times New Roman" panose="02020603050405020304" pitchFamily="18" charset="0"/>
              <a:ea typeface="+mj-ea"/>
              <a:cs typeface="Times New Roman" panose="02020603050405020304" pitchFamily="18" charset="0"/>
            </a:endParaRPr>
          </a:p>
        </p:txBody>
      </p:sp>
      <p:grpSp>
        <p:nvGrpSpPr>
          <p:cNvPr id="26" name="群組 25"/>
          <p:cNvGrpSpPr/>
          <p:nvPr/>
        </p:nvGrpSpPr>
        <p:grpSpPr>
          <a:xfrm>
            <a:off x="758119" y="2313842"/>
            <a:ext cx="11014365" cy="3015031"/>
            <a:chOff x="758119" y="2313842"/>
            <a:chExt cx="11014365" cy="3015031"/>
          </a:xfrm>
        </p:grpSpPr>
        <p:sp>
          <p:nvSpPr>
            <p:cNvPr id="23" name="矩形 22"/>
            <p:cNvSpPr/>
            <p:nvPr/>
          </p:nvSpPr>
          <p:spPr>
            <a:xfrm>
              <a:off x="9569611" y="2313842"/>
              <a:ext cx="2202873" cy="30150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latin typeface="Times New Roman" panose="02020603050405020304" pitchFamily="18" charset="0"/>
                  <a:ea typeface="+mj-ea"/>
                  <a:cs typeface="Times New Roman" panose="02020603050405020304" pitchFamily="18" charset="0"/>
                </a:rPr>
                <a:t>獲證</a:t>
              </a:r>
              <a:endParaRPr lang="en-US" altLang="zh-TW" sz="3200" b="1" dirty="0">
                <a:latin typeface="Times New Roman" panose="02020603050405020304" pitchFamily="18" charset="0"/>
                <a:ea typeface="+mj-ea"/>
                <a:cs typeface="Times New Roman" panose="02020603050405020304" pitchFamily="18" charset="0"/>
              </a:endParaRPr>
            </a:p>
            <a:p>
              <a:pPr marL="457200" indent="-457200">
                <a:lnSpc>
                  <a:spcPct val="150000"/>
                </a:lnSpc>
                <a:buFont typeface="Wingdings" panose="05000000000000000000" pitchFamily="2" charset="2"/>
                <a:buChar char="n"/>
              </a:pPr>
              <a:r>
                <a:rPr lang="zh-TW" altLang="en-US" sz="2000" b="1" dirty="0">
                  <a:latin typeface="Times New Roman" panose="02020603050405020304" pitchFamily="18" charset="0"/>
                  <a:ea typeface="+mj-ea"/>
                  <a:cs typeface="Times New Roman" panose="02020603050405020304" pitchFamily="18" charset="0"/>
                </a:rPr>
                <a:t>繳交技術單</a:t>
              </a:r>
              <a:r>
                <a:rPr lang="zh-TW" altLang="en-US" sz="2000" b="1" dirty="0" smtClean="0">
                  <a:latin typeface="Times New Roman" panose="02020603050405020304" pitchFamily="18" charset="0"/>
                  <a:ea typeface="+mj-ea"/>
                  <a:cs typeface="Times New Roman" panose="02020603050405020304" pitchFamily="18" charset="0"/>
                </a:rPr>
                <a:t>張</a:t>
              </a:r>
              <a:endParaRPr lang="en-US" altLang="zh-TW" sz="2000" b="1" dirty="0" smtClean="0">
                <a:latin typeface="Times New Roman" panose="02020603050405020304" pitchFamily="18" charset="0"/>
                <a:ea typeface="+mj-ea"/>
                <a:cs typeface="Times New Roman" panose="02020603050405020304" pitchFamily="18" charset="0"/>
              </a:endParaRPr>
            </a:p>
            <a:p>
              <a:pPr marL="457200" indent="-457200">
                <a:lnSpc>
                  <a:spcPct val="150000"/>
                </a:lnSpc>
                <a:buFont typeface="Wingdings" panose="05000000000000000000" pitchFamily="2" charset="2"/>
                <a:buChar char="n"/>
              </a:pPr>
              <a:endParaRPr lang="en-US" altLang="zh-TW" sz="2000" b="1" dirty="0">
                <a:latin typeface="Times New Roman" panose="02020603050405020304" pitchFamily="18" charset="0"/>
                <a:ea typeface="+mj-ea"/>
                <a:cs typeface="Times New Roman" panose="02020603050405020304" pitchFamily="18" charset="0"/>
              </a:endParaRPr>
            </a:p>
          </p:txBody>
        </p:sp>
        <p:grpSp>
          <p:nvGrpSpPr>
            <p:cNvPr id="25" name="群組 24"/>
            <p:cNvGrpSpPr/>
            <p:nvPr/>
          </p:nvGrpSpPr>
          <p:grpSpPr>
            <a:xfrm>
              <a:off x="758119" y="2313842"/>
              <a:ext cx="9081492" cy="3015031"/>
              <a:chOff x="758119" y="2313842"/>
              <a:chExt cx="9081492" cy="3015031"/>
            </a:xfrm>
          </p:grpSpPr>
          <p:grpSp>
            <p:nvGrpSpPr>
              <p:cNvPr id="22" name="群組 21"/>
              <p:cNvGrpSpPr/>
              <p:nvPr/>
            </p:nvGrpSpPr>
            <p:grpSpPr>
              <a:xfrm>
                <a:off x="758119" y="2313842"/>
                <a:ext cx="8811492" cy="3015031"/>
                <a:chOff x="1872025" y="2338780"/>
                <a:chExt cx="8811492" cy="3015031"/>
              </a:xfrm>
            </p:grpSpPr>
            <p:sp>
              <p:nvSpPr>
                <p:cNvPr id="20" name="矩形 19"/>
                <p:cNvSpPr/>
                <p:nvPr/>
              </p:nvSpPr>
              <p:spPr>
                <a:xfrm>
                  <a:off x="8480644" y="2338783"/>
                  <a:ext cx="2202873" cy="30150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latin typeface="Times New Roman" panose="02020603050405020304" pitchFamily="18" charset="0"/>
                      <a:ea typeface="+mj-ea"/>
                      <a:cs typeface="Times New Roman" panose="02020603050405020304" pitchFamily="18" charset="0"/>
                    </a:rPr>
                    <a:t>送件</a:t>
                  </a:r>
                  <a:endParaRPr lang="en-US" altLang="zh-TW" sz="3200" b="1" dirty="0">
                    <a:latin typeface="Times New Roman" panose="02020603050405020304" pitchFamily="18" charset="0"/>
                    <a:ea typeface="+mj-ea"/>
                    <a:cs typeface="Times New Roman" panose="02020603050405020304" pitchFamily="18" charset="0"/>
                  </a:endParaRPr>
                </a:p>
                <a:p>
                  <a:pPr marL="457200" indent="-457200">
                    <a:lnSpc>
                      <a:spcPct val="150000"/>
                    </a:lnSpc>
                    <a:buFont typeface="Wingdings" panose="05000000000000000000" pitchFamily="2" charset="2"/>
                    <a:buChar char="n"/>
                  </a:pPr>
                  <a:r>
                    <a:rPr lang="zh-TW" altLang="en-US" sz="2000" b="1" dirty="0">
                      <a:latin typeface="Times New Roman" panose="02020603050405020304" pitchFamily="18" charset="0"/>
                      <a:ea typeface="+mj-ea"/>
                      <a:cs typeface="Times New Roman" panose="02020603050405020304" pitchFamily="18" charset="0"/>
                    </a:rPr>
                    <a:t>智財局申請</a:t>
                  </a:r>
                  <a:endParaRPr lang="en-US" altLang="zh-TW" sz="2000" b="1" dirty="0">
                    <a:latin typeface="Times New Roman" panose="02020603050405020304" pitchFamily="18" charset="0"/>
                    <a:ea typeface="+mj-ea"/>
                    <a:cs typeface="Times New Roman" panose="02020603050405020304" pitchFamily="18" charset="0"/>
                  </a:endParaRPr>
                </a:p>
                <a:p>
                  <a:pPr marL="457200" indent="-457200">
                    <a:lnSpc>
                      <a:spcPct val="150000"/>
                    </a:lnSpc>
                    <a:buFont typeface="Wingdings" panose="05000000000000000000" pitchFamily="2" charset="2"/>
                    <a:buChar char="n"/>
                  </a:pPr>
                  <a:r>
                    <a:rPr lang="zh-TW" altLang="en-US" sz="2000" b="1" dirty="0">
                      <a:latin typeface="Times New Roman" panose="02020603050405020304" pitchFamily="18" charset="0"/>
                      <a:ea typeface="+mj-ea"/>
                      <a:cs typeface="Times New Roman" panose="02020603050405020304" pitchFamily="18" charset="0"/>
                    </a:rPr>
                    <a:t>經費核銷</a:t>
                  </a:r>
                  <a:endParaRPr lang="en-US" altLang="zh-TW" sz="2000" b="1" dirty="0">
                    <a:latin typeface="Times New Roman" panose="02020603050405020304" pitchFamily="18" charset="0"/>
                    <a:ea typeface="+mj-ea"/>
                    <a:cs typeface="Times New Roman" panose="02020603050405020304" pitchFamily="18" charset="0"/>
                  </a:endParaRPr>
                </a:p>
              </p:txBody>
            </p:sp>
            <p:grpSp>
              <p:nvGrpSpPr>
                <p:cNvPr id="16" name="群組 15"/>
                <p:cNvGrpSpPr/>
                <p:nvPr/>
              </p:nvGrpSpPr>
              <p:grpSpPr>
                <a:xfrm>
                  <a:off x="6277771" y="2338780"/>
                  <a:ext cx="2472873" cy="3015027"/>
                  <a:chOff x="1338350" y="3200398"/>
                  <a:chExt cx="2472873" cy="2069869"/>
                </a:xfrm>
                <a:solidFill>
                  <a:schemeClr val="bg2">
                    <a:lumMod val="75000"/>
                  </a:schemeClr>
                </a:solidFill>
              </p:grpSpPr>
              <p:sp>
                <p:nvSpPr>
                  <p:cNvPr id="17" name="矩形 16"/>
                  <p:cNvSpPr/>
                  <p:nvPr/>
                </p:nvSpPr>
                <p:spPr>
                  <a:xfrm>
                    <a:off x="1338350" y="3200398"/>
                    <a:ext cx="2202873" cy="2069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latin typeface="Times New Roman" panose="02020603050405020304" pitchFamily="18" charset="0"/>
                        <a:ea typeface="+mj-ea"/>
                        <a:cs typeface="Times New Roman" panose="02020603050405020304" pitchFamily="18" charset="0"/>
                      </a:rPr>
                      <a:t>審查</a:t>
                    </a:r>
                    <a:endParaRPr lang="en-US" altLang="zh-TW" sz="3200" b="1" dirty="0">
                      <a:latin typeface="Times New Roman" panose="02020603050405020304" pitchFamily="18" charset="0"/>
                      <a:ea typeface="+mj-ea"/>
                      <a:cs typeface="Times New Roman" panose="02020603050405020304" pitchFamily="18" charset="0"/>
                    </a:endParaRPr>
                  </a:p>
                  <a:p>
                    <a:pPr marL="457200" indent="-457200">
                      <a:lnSpc>
                        <a:spcPct val="150000"/>
                      </a:lnSpc>
                      <a:buFont typeface="Wingdings" panose="05000000000000000000" pitchFamily="2" charset="2"/>
                      <a:buChar char="n"/>
                    </a:pPr>
                    <a:r>
                      <a:rPr lang="zh-TW" altLang="en-US" sz="2000" b="1" dirty="0">
                        <a:latin typeface="Times New Roman" panose="02020603050405020304" pitchFamily="18" charset="0"/>
                        <a:ea typeface="+mj-ea"/>
                        <a:cs typeface="Times New Roman" panose="02020603050405020304" pitchFamily="18" charset="0"/>
                      </a:rPr>
                      <a:t>專利審查資料</a:t>
                    </a:r>
                    <a:endParaRPr lang="en-US" altLang="zh-TW" sz="2000" b="1" dirty="0">
                      <a:latin typeface="Times New Roman" panose="02020603050405020304" pitchFamily="18" charset="0"/>
                      <a:ea typeface="+mj-ea"/>
                      <a:cs typeface="Times New Roman" panose="02020603050405020304" pitchFamily="18" charset="0"/>
                    </a:endParaRPr>
                  </a:p>
                  <a:p>
                    <a:pPr marL="457200" indent="-457200">
                      <a:lnSpc>
                        <a:spcPct val="150000"/>
                      </a:lnSpc>
                      <a:buFont typeface="Wingdings" panose="05000000000000000000" pitchFamily="2" charset="2"/>
                      <a:buChar char="n"/>
                    </a:pPr>
                    <a:r>
                      <a:rPr lang="zh-TW" altLang="en-US" sz="2000" b="1" dirty="0" smtClean="0">
                        <a:latin typeface="Times New Roman" panose="02020603050405020304" pitchFamily="18" charset="0"/>
                        <a:ea typeface="+mj-ea"/>
                        <a:cs typeface="Times New Roman" panose="02020603050405020304" pitchFamily="18" charset="0"/>
                      </a:rPr>
                      <a:t>補助結果通知</a:t>
                    </a:r>
                    <a:endParaRPr lang="zh-TW" altLang="en-US" sz="2000" b="1" dirty="0">
                      <a:latin typeface="Times New Roman" panose="02020603050405020304" pitchFamily="18" charset="0"/>
                      <a:ea typeface="+mj-ea"/>
                      <a:cs typeface="Times New Roman" panose="02020603050405020304" pitchFamily="18" charset="0"/>
                    </a:endParaRPr>
                  </a:p>
                </p:txBody>
              </p:sp>
              <p:sp>
                <p:nvSpPr>
                  <p:cNvPr id="18" name="菱形 17"/>
                  <p:cNvSpPr/>
                  <p:nvPr/>
                </p:nvSpPr>
                <p:spPr>
                  <a:xfrm>
                    <a:off x="3271223" y="3200399"/>
                    <a:ext cx="540000" cy="517467"/>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mj-ea"/>
                      <a:cs typeface="Times New Roman" panose="02020603050405020304" pitchFamily="18" charset="0"/>
                    </a:endParaRPr>
                  </a:p>
                </p:txBody>
              </p:sp>
            </p:grpSp>
            <p:grpSp>
              <p:nvGrpSpPr>
                <p:cNvPr id="13" name="群組 12"/>
                <p:cNvGrpSpPr/>
                <p:nvPr/>
              </p:nvGrpSpPr>
              <p:grpSpPr>
                <a:xfrm>
                  <a:off x="4074898" y="2338781"/>
                  <a:ext cx="2472873" cy="3015026"/>
                  <a:chOff x="1338350" y="3200398"/>
                  <a:chExt cx="2472873" cy="2069869"/>
                </a:xfrm>
                <a:solidFill>
                  <a:schemeClr val="bg2">
                    <a:lumMod val="90000"/>
                  </a:schemeClr>
                </a:solidFill>
              </p:grpSpPr>
              <p:sp>
                <p:nvSpPr>
                  <p:cNvPr id="14" name="矩形 13"/>
                  <p:cNvSpPr/>
                  <p:nvPr/>
                </p:nvSpPr>
                <p:spPr>
                  <a:xfrm>
                    <a:off x="1338350" y="3200398"/>
                    <a:ext cx="2202873" cy="206986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latin typeface="Times New Roman" panose="02020603050405020304" pitchFamily="18" charset="0"/>
                        <a:ea typeface="+mj-ea"/>
                        <a:cs typeface="Times New Roman" panose="02020603050405020304" pitchFamily="18" charset="0"/>
                      </a:rPr>
                      <a:t>申請</a:t>
                    </a:r>
                    <a:endParaRPr lang="en-US" altLang="zh-TW" sz="3200" b="1" dirty="0">
                      <a:latin typeface="Times New Roman" panose="02020603050405020304" pitchFamily="18" charset="0"/>
                      <a:ea typeface="+mj-ea"/>
                      <a:cs typeface="Times New Roman" panose="02020603050405020304" pitchFamily="18" charset="0"/>
                    </a:endParaRPr>
                  </a:p>
                  <a:p>
                    <a:pPr marL="457200" indent="-457200">
                      <a:lnSpc>
                        <a:spcPct val="150000"/>
                      </a:lnSpc>
                      <a:buFont typeface="Wingdings" panose="05000000000000000000" pitchFamily="2" charset="2"/>
                      <a:buChar char="n"/>
                    </a:pPr>
                    <a:r>
                      <a:rPr lang="zh-TW" altLang="en-US" sz="2000" b="1" dirty="0" smtClean="0">
                        <a:latin typeface="Times New Roman" panose="02020603050405020304" pitchFamily="18" charset="0"/>
                        <a:ea typeface="+mj-ea"/>
                        <a:cs typeface="Times New Roman" panose="02020603050405020304" pitchFamily="18" charset="0"/>
                      </a:rPr>
                      <a:t>專利申請書</a:t>
                    </a:r>
                    <a:endParaRPr lang="en-US" altLang="zh-TW" sz="2000" b="1" dirty="0" smtClean="0">
                      <a:latin typeface="Times New Roman" panose="02020603050405020304" pitchFamily="18" charset="0"/>
                      <a:ea typeface="+mj-ea"/>
                      <a:cs typeface="Times New Roman" panose="02020603050405020304" pitchFamily="18" charset="0"/>
                    </a:endParaRPr>
                  </a:p>
                  <a:p>
                    <a:pPr>
                      <a:lnSpc>
                        <a:spcPct val="150000"/>
                      </a:lnSpc>
                    </a:pPr>
                    <a:endParaRPr lang="en-US" altLang="zh-TW" sz="2000" b="1" dirty="0">
                      <a:latin typeface="Times New Roman" panose="02020603050405020304" pitchFamily="18" charset="0"/>
                      <a:ea typeface="+mj-ea"/>
                      <a:cs typeface="Times New Roman" panose="02020603050405020304" pitchFamily="18" charset="0"/>
                    </a:endParaRPr>
                  </a:p>
                </p:txBody>
              </p:sp>
              <p:sp>
                <p:nvSpPr>
                  <p:cNvPr id="15" name="菱形 14"/>
                  <p:cNvSpPr/>
                  <p:nvPr/>
                </p:nvSpPr>
                <p:spPr>
                  <a:xfrm>
                    <a:off x="3271223" y="3200400"/>
                    <a:ext cx="540000" cy="517467"/>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mj-ea"/>
                      <a:cs typeface="Times New Roman" panose="02020603050405020304" pitchFamily="18" charset="0"/>
                    </a:endParaRPr>
                  </a:p>
                </p:txBody>
              </p:sp>
            </p:grpSp>
            <p:grpSp>
              <p:nvGrpSpPr>
                <p:cNvPr id="11" name="群組 10"/>
                <p:cNvGrpSpPr/>
                <p:nvPr/>
              </p:nvGrpSpPr>
              <p:grpSpPr>
                <a:xfrm>
                  <a:off x="1872025" y="2338781"/>
                  <a:ext cx="2472873" cy="3015026"/>
                  <a:chOff x="1338350" y="3200398"/>
                  <a:chExt cx="2472873" cy="2069869"/>
                </a:xfrm>
                <a:solidFill>
                  <a:schemeClr val="bg2"/>
                </a:solidFill>
              </p:grpSpPr>
              <p:sp>
                <p:nvSpPr>
                  <p:cNvPr id="8" name="矩形 7"/>
                  <p:cNvSpPr/>
                  <p:nvPr/>
                </p:nvSpPr>
                <p:spPr>
                  <a:xfrm>
                    <a:off x="1338350" y="3200398"/>
                    <a:ext cx="2202873" cy="2069869"/>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3200" b="1" dirty="0">
                        <a:latin typeface="Times New Roman" panose="02020603050405020304" pitchFamily="18" charset="0"/>
                        <a:ea typeface="+mj-ea"/>
                        <a:cs typeface="Times New Roman" panose="02020603050405020304" pitchFamily="18" charset="0"/>
                      </a:rPr>
                      <a:t>技術研發</a:t>
                    </a:r>
                    <a:endParaRPr lang="en-US" altLang="zh-TW" sz="3200" b="1" dirty="0">
                      <a:latin typeface="Times New Roman" panose="02020603050405020304" pitchFamily="18" charset="0"/>
                      <a:ea typeface="+mj-ea"/>
                      <a:cs typeface="Times New Roman" panose="02020603050405020304" pitchFamily="18" charset="0"/>
                    </a:endParaRPr>
                  </a:p>
                  <a:p>
                    <a:pPr marL="457200" indent="-457200">
                      <a:lnSpc>
                        <a:spcPct val="150000"/>
                      </a:lnSpc>
                      <a:buFont typeface="Wingdings" panose="05000000000000000000" pitchFamily="2" charset="2"/>
                      <a:buChar char="n"/>
                    </a:pPr>
                    <a:r>
                      <a:rPr lang="zh-TW" altLang="en-US" sz="2000" b="1" dirty="0">
                        <a:latin typeface="Times New Roman" panose="02020603050405020304" pitchFamily="18" charset="0"/>
                        <a:ea typeface="+mj-ea"/>
                        <a:cs typeface="Times New Roman" panose="02020603050405020304" pitchFamily="18" charset="0"/>
                      </a:rPr>
                      <a:t>專利檢索</a:t>
                    </a:r>
                    <a:endParaRPr lang="en-US" altLang="zh-TW" sz="2000" b="1" dirty="0">
                      <a:latin typeface="Times New Roman" panose="02020603050405020304" pitchFamily="18" charset="0"/>
                      <a:ea typeface="+mj-ea"/>
                      <a:cs typeface="Times New Roman" panose="02020603050405020304" pitchFamily="18" charset="0"/>
                    </a:endParaRPr>
                  </a:p>
                  <a:p>
                    <a:pPr marL="457200" indent="-457200">
                      <a:lnSpc>
                        <a:spcPct val="150000"/>
                      </a:lnSpc>
                      <a:buFont typeface="Wingdings" panose="05000000000000000000" pitchFamily="2" charset="2"/>
                      <a:buChar char="n"/>
                    </a:pPr>
                    <a:r>
                      <a:rPr lang="zh-TW" altLang="en-US" sz="2000" b="1" dirty="0">
                        <a:latin typeface="Times New Roman" panose="02020603050405020304" pitchFamily="18" charset="0"/>
                        <a:ea typeface="+mj-ea"/>
                        <a:cs typeface="Times New Roman" panose="02020603050405020304" pitchFamily="18" charset="0"/>
                      </a:rPr>
                      <a:t>產業應用性</a:t>
                    </a:r>
                    <a:endParaRPr lang="en-US" altLang="zh-TW" sz="2000" b="1" dirty="0">
                      <a:latin typeface="Times New Roman" panose="02020603050405020304" pitchFamily="18" charset="0"/>
                      <a:ea typeface="+mj-ea"/>
                      <a:cs typeface="Times New Roman" panose="02020603050405020304" pitchFamily="18" charset="0"/>
                    </a:endParaRPr>
                  </a:p>
                </p:txBody>
              </p:sp>
              <p:sp>
                <p:nvSpPr>
                  <p:cNvPr id="10" name="菱形 9"/>
                  <p:cNvSpPr/>
                  <p:nvPr/>
                </p:nvSpPr>
                <p:spPr>
                  <a:xfrm>
                    <a:off x="3271223" y="3200400"/>
                    <a:ext cx="540000" cy="517467"/>
                  </a:xfrm>
                  <a:prstGeom prst="diamond">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latin typeface="Times New Roman" panose="02020603050405020304" pitchFamily="18" charset="0"/>
                      <a:ea typeface="+mj-ea"/>
                      <a:cs typeface="Times New Roman" panose="02020603050405020304" pitchFamily="18" charset="0"/>
                    </a:endParaRPr>
                  </a:p>
                </p:txBody>
              </p:sp>
            </p:grpSp>
          </p:grpSp>
          <p:sp>
            <p:nvSpPr>
              <p:cNvPr id="24" name="菱形 23"/>
              <p:cNvSpPr/>
              <p:nvPr/>
            </p:nvSpPr>
            <p:spPr>
              <a:xfrm>
                <a:off x="9299611" y="2313843"/>
                <a:ext cx="540000" cy="753756"/>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mj-ea"/>
                  <a:cs typeface="Times New Roman" panose="02020603050405020304" pitchFamily="18" charset="0"/>
                </a:endParaRPr>
              </a:p>
            </p:txBody>
          </p:sp>
        </p:grpSp>
      </p:grpSp>
    </p:spTree>
    <p:extLst>
      <p:ext uri="{BB962C8B-B14F-4D97-AF65-F5344CB8AC3E}">
        <p14:creationId xmlns:p14="http://schemas.microsoft.com/office/powerpoint/2010/main" val="410532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normAutofit/>
          </a:bodyPr>
          <a:lstStyle/>
          <a:p>
            <a:pPr algn="ctr"/>
            <a:r>
              <a:rPr lang="zh-TW" altLang="en-US" sz="4400" dirty="0" smtClean="0"/>
              <a:t>獎勵教師技術移轉材料費－補助辦法</a:t>
            </a:r>
            <a:endParaRPr lang="zh-TW" altLang="en-US" sz="4400" dirty="0"/>
          </a:p>
        </p:txBody>
      </p:sp>
      <p:sp>
        <p:nvSpPr>
          <p:cNvPr id="9" name="內容版面配置區 8"/>
          <p:cNvSpPr>
            <a:spLocks noGrp="1"/>
          </p:cNvSpPr>
          <p:nvPr>
            <p:ph idx="1"/>
          </p:nvPr>
        </p:nvSpPr>
        <p:spPr/>
        <p:txBody>
          <a:bodyPr anchor="ctr"/>
          <a:lstStyle/>
          <a:p>
            <a:pPr algn="just">
              <a:lnSpc>
                <a:spcPct val="100000"/>
              </a:lnSpc>
            </a:pPr>
            <a:r>
              <a:rPr lang="zh-TW" altLang="en-US" sz="2800" dirty="0" smtClean="0"/>
              <a:t>當</a:t>
            </a:r>
            <a:r>
              <a:rPr lang="zh-TW" altLang="en-US" sz="2800" dirty="0"/>
              <a:t>年度</a:t>
            </a:r>
            <a:r>
              <a:rPr lang="zh-TW" altLang="en-US" sz="2800" b="1" dirty="0"/>
              <a:t>科技部</a:t>
            </a:r>
            <a:r>
              <a:rPr lang="zh-TW" altLang="en-US" sz="2800" dirty="0"/>
              <a:t>衍生之</a:t>
            </a:r>
            <a:r>
              <a:rPr lang="zh-TW" altLang="en-US" sz="2800" b="1" dirty="0"/>
              <a:t>專利技術</a:t>
            </a:r>
            <a:r>
              <a:rPr lang="zh-TW" altLang="en-US" sz="2800" dirty="0"/>
              <a:t>移轉補助技轉金額</a:t>
            </a:r>
            <a:r>
              <a:rPr lang="en-US" altLang="zh-TW" sz="2800" b="1" dirty="0"/>
              <a:t>30%</a:t>
            </a:r>
            <a:r>
              <a:rPr lang="zh-TW" altLang="en-US" sz="2800" dirty="0"/>
              <a:t>之材料費為上限。</a:t>
            </a:r>
          </a:p>
          <a:p>
            <a:pPr algn="just">
              <a:lnSpc>
                <a:spcPct val="100000"/>
              </a:lnSpc>
            </a:pPr>
            <a:r>
              <a:rPr lang="zh-TW" altLang="en-US" sz="2800" dirty="0" smtClean="0"/>
              <a:t>當</a:t>
            </a:r>
            <a:r>
              <a:rPr lang="zh-TW" altLang="en-US" sz="2800" dirty="0"/>
              <a:t>年度</a:t>
            </a:r>
            <a:r>
              <a:rPr lang="zh-TW" altLang="en-US" sz="2800" b="1" dirty="0"/>
              <a:t>科技部</a:t>
            </a:r>
            <a:r>
              <a:rPr lang="zh-TW" altLang="en-US" sz="2800" dirty="0"/>
              <a:t>衍生之</a:t>
            </a:r>
            <a:r>
              <a:rPr lang="zh-TW" altLang="en-US" sz="2800" b="1" dirty="0"/>
              <a:t>一般技術</a:t>
            </a:r>
            <a:r>
              <a:rPr lang="zh-TW" altLang="en-US" sz="2800" dirty="0"/>
              <a:t>移轉補助技轉金額</a:t>
            </a:r>
            <a:r>
              <a:rPr lang="en-US" altLang="zh-TW" sz="2800" b="1" dirty="0"/>
              <a:t>20%</a:t>
            </a:r>
            <a:r>
              <a:rPr lang="zh-TW" altLang="en-US" sz="2800" dirty="0"/>
              <a:t>之材料費為上限。</a:t>
            </a:r>
          </a:p>
          <a:p>
            <a:pPr algn="just">
              <a:lnSpc>
                <a:spcPct val="100000"/>
              </a:lnSpc>
            </a:pPr>
            <a:r>
              <a:rPr lang="zh-TW" altLang="en-US" sz="2800" dirty="0" smtClean="0"/>
              <a:t>當</a:t>
            </a:r>
            <a:r>
              <a:rPr lang="zh-TW" altLang="en-US" sz="2800" dirty="0"/>
              <a:t>年度</a:t>
            </a:r>
            <a:r>
              <a:rPr lang="zh-TW" altLang="en-US" sz="2800" b="1" dirty="0"/>
              <a:t>非科技部</a:t>
            </a:r>
            <a:r>
              <a:rPr lang="zh-TW" altLang="en-US" sz="2800" dirty="0"/>
              <a:t>衍生之</a:t>
            </a:r>
            <a:r>
              <a:rPr lang="zh-TW" altLang="en-US" sz="2800" b="1" dirty="0"/>
              <a:t>專利技術</a:t>
            </a:r>
            <a:r>
              <a:rPr lang="zh-TW" altLang="en-US" sz="2800" dirty="0"/>
              <a:t>移轉補助技轉金額</a:t>
            </a:r>
            <a:r>
              <a:rPr lang="en-US" altLang="zh-TW" sz="2800" b="1" dirty="0"/>
              <a:t>10%</a:t>
            </a:r>
            <a:r>
              <a:rPr lang="zh-TW" altLang="en-US" sz="2800" dirty="0"/>
              <a:t>之材料費為上限</a:t>
            </a:r>
            <a:r>
              <a:rPr lang="zh-TW" altLang="en-US" sz="2800" dirty="0" smtClean="0"/>
              <a:t>。</a:t>
            </a:r>
            <a:endParaRPr lang="zh-TW" altLang="en-US" dirty="0"/>
          </a:p>
        </p:txBody>
      </p:sp>
      <p:sp>
        <p:nvSpPr>
          <p:cNvPr id="7" name="投影片編號版面配置區 6"/>
          <p:cNvSpPr>
            <a:spLocks noGrp="1"/>
          </p:cNvSpPr>
          <p:nvPr>
            <p:ph type="sldNum" sz="quarter" idx="12"/>
          </p:nvPr>
        </p:nvSpPr>
        <p:spPr/>
        <p:txBody>
          <a:bodyPr/>
          <a:lstStyle/>
          <a:p>
            <a:fld id="{FFCB0649-5415-4519-A717-0350360FD08A}" type="slidenum">
              <a:rPr lang="zh-TW" altLang="en-US" smtClean="0"/>
              <a:t>30</a:t>
            </a:fld>
            <a:endParaRPr lang="zh-TW" altLang="en-US"/>
          </a:p>
        </p:txBody>
      </p:sp>
    </p:spTree>
    <p:extLst>
      <p:ext uri="{BB962C8B-B14F-4D97-AF65-F5344CB8AC3E}">
        <p14:creationId xmlns:p14="http://schemas.microsoft.com/office/powerpoint/2010/main" val="61816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normAutofit/>
          </a:bodyPr>
          <a:lstStyle/>
          <a:p>
            <a:pPr algn="ctr"/>
            <a:r>
              <a:rPr lang="zh-TW" altLang="en-US" sz="4000" dirty="0" smtClean="0">
                <a:latin typeface="Times New Roman" panose="02020603050405020304" pitchFamily="18" charset="0"/>
                <a:cs typeface="Times New Roman" panose="02020603050405020304" pitchFamily="18" charset="0"/>
              </a:rPr>
              <a:t>申請流程</a:t>
            </a:r>
            <a:endParaRPr lang="zh-TW" altLang="en-US" sz="4000" dirty="0">
              <a:latin typeface="Times New Roman" panose="02020603050405020304" pitchFamily="18" charset="0"/>
              <a:cs typeface="Times New Roman" panose="02020603050405020304" pitchFamily="18" charset="0"/>
            </a:endParaRPr>
          </a:p>
        </p:txBody>
      </p:sp>
      <p:graphicFrame>
        <p:nvGraphicFramePr>
          <p:cNvPr id="5" name="內容版面配置區 4"/>
          <p:cNvGraphicFramePr>
            <a:graphicFrameLocks noGrp="1"/>
          </p:cNvGraphicFramePr>
          <p:nvPr>
            <p:ph idx="1"/>
            <p:extLst/>
          </p:nvPr>
        </p:nvGraphicFramePr>
        <p:xfrm>
          <a:off x="1295400" y="1981200"/>
          <a:ext cx="96012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投影片編號版面配置區 2"/>
          <p:cNvSpPr>
            <a:spLocks noGrp="1"/>
          </p:cNvSpPr>
          <p:nvPr>
            <p:ph type="sldNum" sz="quarter" idx="12"/>
          </p:nvPr>
        </p:nvSpPr>
        <p:spPr/>
        <p:txBody>
          <a:bodyPr/>
          <a:lstStyle/>
          <a:p>
            <a:fld id="{FFCB0649-5415-4519-A717-0350360FD08A}" type="slidenum">
              <a:rPr lang="zh-TW" altLang="en-US" smtClean="0">
                <a:latin typeface="Times New Roman" panose="02020603050405020304" pitchFamily="18" charset="0"/>
                <a:ea typeface="+mj-ea"/>
                <a:cs typeface="Times New Roman" panose="02020603050405020304" pitchFamily="18" charset="0"/>
              </a:rPr>
              <a:t>4</a:t>
            </a:fld>
            <a:endParaRPr lang="zh-TW" altLang="en-US">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12169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2"/>
          <a:stretch>
            <a:fillRect/>
          </a:stretch>
        </p:blipFill>
        <p:spPr>
          <a:xfrm>
            <a:off x="651688" y="479231"/>
            <a:ext cx="10872000" cy="5633530"/>
          </a:xfrm>
          <a:prstGeom prst="rect">
            <a:avLst/>
          </a:prstGeom>
        </p:spPr>
      </p:pic>
      <p:sp>
        <p:nvSpPr>
          <p:cNvPr id="7" name="文字方塊 6"/>
          <p:cNvSpPr txBox="1"/>
          <p:nvPr/>
        </p:nvSpPr>
        <p:spPr>
          <a:xfrm>
            <a:off x="3649288" y="692905"/>
            <a:ext cx="2526891" cy="369332"/>
          </a:xfrm>
          <a:prstGeom prst="rect">
            <a:avLst/>
          </a:prstGeom>
          <a:noFill/>
        </p:spPr>
        <p:txBody>
          <a:bodyPr wrap="square" rtlCol="0">
            <a:spAutoFit/>
          </a:bodyPr>
          <a:lstStyle/>
          <a:p>
            <a:r>
              <a:rPr lang="zh-TW" altLang="en-US" b="1" dirty="0" smtClean="0">
                <a:latin typeface="Times New Roman" panose="02020603050405020304" pitchFamily="18" charset="0"/>
                <a:ea typeface="+mj-ea"/>
                <a:cs typeface="Times New Roman" panose="02020603050405020304" pitchFamily="18" charset="0"/>
              </a:rPr>
              <a:t>專利名稱</a:t>
            </a:r>
            <a:endParaRPr lang="zh-TW" altLang="en-US" b="1" dirty="0">
              <a:latin typeface="Times New Roman" panose="02020603050405020304" pitchFamily="18" charset="0"/>
              <a:ea typeface="+mj-ea"/>
              <a:cs typeface="Times New Roman" panose="02020603050405020304" pitchFamily="18" charset="0"/>
            </a:endParaRPr>
          </a:p>
        </p:txBody>
      </p:sp>
      <p:sp>
        <p:nvSpPr>
          <p:cNvPr id="8" name="文字方塊 7"/>
          <p:cNvSpPr txBox="1"/>
          <p:nvPr/>
        </p:nvSpPr>
        <p:spPr>
          <a:xfrm>
            <a:off x="4430952" y="2113666"/>
            <a:ext cx="919317" cy="369332"/>
          </a:xfrm>
          <a:prstGeom prst="rect">
            <a:avLst/>
          </a:prstGeom>
          <a:noFill/>
        </p:spPr>
        <p:txBody>
          <a:bodyPr wrap="square" rtlCol="0">
            <a:spAutoFit/>
          </a:bodyPr>
          <a:lstStyle/>
          <a:p>
            <a:r>
              <a:rPr lang="zh-TW" altLang="en-US" b="1" dirty="0" smtClean="0">
                <a:latin typeface="Times New Roman" panose="02020603050405020304" pitchFamily="18" charset="0"/>
                <a:ea typeface="+mj-ea"/>
                <a:cs typeface="Times New Roman" panose="02020603050405020304" pitchFamily="18" charset="0"/>
              </a:rPr>
              <a:t>許哲維</a:t>
            </a:r>
            <a:endParaRPr lang="zh-TW" altLang="en-US" b="1" dirty="0">
              <a:latin typeface="Times New Roman" panose="02020603050405020304" pitchFamily="18" charset="0"/>
              <a:ea typeface="+mj-ea"/>
              <a:cs typeface="Times New Roman" panose="02020603050405020304" pitchFamily="18" charset="0"/>
            </a:endParaRPr>
          </a:p>
        </p:txBody>
      </p:sp>
      <p:sp>
        <p:nvSpPr>
          <p:cNvPr id="9" name="文字方塊 8"/>
          <p:cNvSpPr txBox="1"/>
          <p:nvPr/>
        </p:nvSpPr>
        <p:spPr>
          <a:xfrm>
            <a:off x="5744788" y="2113666"/>
            <a:ext cx="431392" cy="369332"/>
          </a:xfrm>
          <a:prstGeom prst="rect">
            <a:avLst/>
          </a:prstGeom>
          <a:noFill/>
        </p:spPr>
        <p:txBody>
          <a:bodyPr wrap="square" rtlCol="0">
            <a:spAutoFit/>
          </a:bodyPr>
          <a:lstStyle/>
          <a:p>
            <a:r>
              <a:rPr lang="en-US" altLang="zh-TW" b="1" dirty="0" smtClean="0">
                <a:latin typeface="Times New Roman" panose="02020603050405020304" pitchFamily="18" charset="0"/>
                <a:ea typeface="+mj-ea"/>
                <a:cs typeface="Times New Roman" panose="02020603050405020304" pitchFamily="18" charset="0"/>
              </a:rPr>
              <a:t>50</a:t>
            </a:r>
            <a:endParaRPr lang="zh-TW" altLang="en-US" b="1" dirty="0">
              <a:latin typeface="Times New Roman" panose="02020603050405020304" pitchFamily="18" charset="0"/>
              <a:ea typeface="+mj-ea"/>
              <a:cs typeface="Times New Roman" panose="02020603050405020304" pitchFamily="18" charset="0"/>
            </a:endParaRPr>
          </a:p>
        </p:txBody>
      </p:sp>
      <p:sp>
        <p:nvSpPr>
          <p:cNvPr id="10" name="文字方塊 9"/>
          <p:cNvSpPr txBox="1"/>
          <p:nvPr/>
        </p:nvSpPr>
        <p:spPr>
          <a:xfrm>
            <a:off x="4453074" y="2692452"/>
            <a:ext cx="919317" cy="369332"/>
          </a:xfrm>
          <a:prstGeom prst="rect">
            <a:avLst/>
          </a:prstGeom>
          <a:noFill/>
        </p:spPr>
        <p:txBody>
          <a:bodyPr wrap="square" rtlCol="0">
            <a:spAutoFit/>
          </a:bodyPr>
          <a:lstStyle/>
          <a:p>
            <a:r>
              <a:rPr lang="zh-TW" altLang="en-US" b="1" dirty="0" smtClean="0">
                <a:latin typeface="Times New Roman" panose="02020603050405020304" pitchFamily="18" charset="0"/>
                <a:ea typeface="+mj-ea"/>
                <a:cs typeface="Times New Roman" panose="02020603050405020304" pitchFamily="18" charset="0"/>
              </a:rPr>
              <a:t>何彩雯</a:t>
            </a:r>
            <a:endParaRPr lang="zh-TW" altLang="en-US" b="1" dirty="0">
              <a:latin typeface="Times New Roman" panose="02020603050405020304" pitchFamily="18" charset="0"/>
              <a:ea typeface="+mj-ea"/>
              <a:cs typeface="Times New Roman" panose="02020603050405020304" pitchFamily="18" charset="0"/>
            </a:endParaRPr>
          </a:p>
        </p:txBody>
      </p:sp>
      <p:sp>
        <p:nvSpPr>
          <p:cNvPr id="11" name="文字方塊 10"/>
          <p:cNvSpPr txBox="1"/>
          <p:nvPr/>
        </p:nvSpPr>
        <p:spPr>
          <a:xfrm>
            <a:off x="5744788" y="2745211"/>
            <a:ext cx="431392" cy="369332"/>
          </a:xfrm>
          <a:prstGeom prst="rect">
            <a:avLst/>
          </a:prstGeom>
          <a:noFill/>
        </p:spPr>
        <p:txBody>
          <a:bodyPr wrap="square" rtlCol="0">
            <a:spAutoFit/>
          </a:bodyPr>
          <a:lstStyle/>
          <a:p>
            <a:r>
              <a:rPr lang="en-US" altLang="zh-TW" b="1" dirty="0" smtClean="0">
                <a:latin typeface="Times New Roman" panose="02020603050405020304" pitchFamily="18" charset="0"/>
                <a:ea typeface="+mj-ea"/>
                <a:cs typeface="Times New Roman" panose="02020603050405020304" pitchFamily="18" charset="0"/>
              </a:rPr>
              <a:t>50</a:t>
            </a:r>
            <a:endParaRPr lang="zh-TW" altLang="en-US" b="1" dirty="0">
              <a:latin typeface="Times New Roman" panose="02020603050405020304" pitchFamily="18" charset="0"/>
              <a:ea typeface="+mj-ea"/>
              <a:cs typeface="Times New Roman" panose="02020603050405020304" pitchFamily="18" charset="0"/>
            </a:endParaRPr>
          </a:p>
        </p:txBody>
      </p:sp>
      <p:sp>
        <p:nvSpPr>
          <p:cNvPr id="12" name="文字方塊 11"/>
          <p:cNvSpPr txBox="1"/>
          <p:nvPr/>
        </p:nvSpPr>
        <p:spPr>
          <a:xfrm>
            <a:off x="7879617" y="1975166"/>
            <a:ext cx="2013156" cy="646331"/>
          </a:xfrm>
          <a:prstGeom prst="rect">
            <a:avLst/>
          </a:prstGeom>
          <a:noFill/>
        </p:spPr>
        <p:txBody>
          <a:bodyPr wrap="square" rtlCol="0">
            <a:spAutoFit/>
          </a:bodyPr>
          <a:lstStyle/>
          <a:p>
            <a:pPr algn="ctr"/>
            <a:r>
              <a:rPr lang="zh-TW" altLang="en-US" b="1" dirty="0" smtClean="0">
                <a:latin typeface="Times New Roman" panose="02020603050405020304" pitchFamily="18" charset="0"/>
                <a:ea typeface="+mj-ea"/>
                <a:cs typeface="Times New Roman" panose="02020603050405020304" pitchFamily="18" charset="0"/>
              </a:rPr>
              <a:t>國立虎尾科技大學</a:t>
            </a:r>
            <a:endParaRPr lang="en-US" altLang="zh-TW" b="1" dirty="0" smtClean="0">
              <a:latin typeface="Times New Roman" panose="02020603050405020304" pitchFamily="18" charset="0"/>
              <a:ea typeface="+mj-ea"/>
              <a:cs typeface="Times New Roman" panose="02020603050405020304" pitchFamily="18" charset="0"/>
            </a:endParaRPr>
          </a:p>
          <a:p>
            <a:pPr algn="ctr"/>
            <a:r>
              <a:rPr lang="zh-TW" altLang="en-US" b="1" dirty="0" smtClean="0">
                <a:latin typeface="Times New Roman" panose="02020603050405020304" pitchFamily="18" charset="0"/>
                <a:ea typeface="+mj-ea"/>
                <a:cs typeface="Times New Roman" panose="02020603050405020304" pitchFamily="18" charset="0"/>
              </a:rPr>
              <a:t>國際產學服務</a:t>
            </a:r>
            <a:r>
              <a:rPr lang="zh-TW" altLang="en-US" b="1" dirty="0">
                <a:latin typeface="Times New Roman" panose="02020603050405020304" pitchFamily="18" charset="0"/>
                <a:ea typeface="+mj-ea"/>
                <a:cs typeface="Times New Roman" panose="02020603050405020304" pitchFamily="18" charset="0"/>
              </a:rPr>
              <a:t>處</a:t>
            </a:r>
          </a:p>
        </p:txBody>
      </p:sp>
      <p:sp>
        <p:nvSpPr>
          <p:cNvPr id="13" name="文字方塊 12"/>
          <p:cNvSpPr txBox="1"/>
          <p:nvPr/>
        </p:nvSpPr>
        <p:spPr>
          <a:xfrm>
            <a:off x="7879617" y="2618860"/>
            <a:ext cx="2013156" cy="646331"/>
          </a:xfrm>
          <a:prstGeom prst="rect">
            <a:avLst/>
          </a:prstGeom>
          <a:noFill/>
        </p:spPr>
        <p:txBody>
          <a:bodyPr wrap="square" rtlCol="0">
            <a:spAutoFit/>
          </a:bodyPr>
          <a:lstStyle/>
          <a:p>
            <a:pPr algn="ctr"/>
            <a:r>
              <a:rPr lang="zh-TW" altLang="en-US" b="1" dirty="0" smtClean="0">
                <a:latin typeface="Times New Roman" panose="02020603050405020304" pitchFamily="18" charset="0"/>
                <a:ea typeface="+mj-ea"/>
                <a:cs typeface="Times New Roman" panose="02020603050405020304" pitchFamily="18" charset="0"/>
              </a:rPr>
              <a:t>國立虎尾科技大學</a:t>
            </a:r>
            <a:endParaRPr lang="en-US" altLang="zh-TW" b="1" dirty="0" smtClean="0">
              <a:latin typeface="Times New Roman" panose="02020603050405020304" pitchFamily="18" charset="0"/>
              <a:ea typeface="+mj-ea"/>
              <a:cs typeface="Times New Roman" panose="02020603050405020304" pitchFamily="18" charset="0"/>
            </a:endParaRPr>
          </a:p>
          <a:p>
            <a:pPr algn="ctr"/>
            <a:r>
              <a:rPr lang="zh-TW" altLang="en-US" b="1" dirty="0" smtClean="0">
                <a:latin typeface="Times New Roman" panose="02020603050405020304" pitchFamily="18" charset="0"/>
                <a:ea typeface="+mj-ea"/>
                <a:cs typeface="Times New Roman" panose="02020603050405020304" pitchFamily="18" charset="0"/>
              </a:rPr>
              <a:t>國際產學服務</a:t>
            </a:r>
            <a:r>
              <a:rPr lang="zh-TW" altLang="en-US" b="1" dirty="0">
                <a:latin typeface="Times New Roman" panose="02020603050405020304" pitchFamily="18" charset="0"/>
                <a:ea typeface="+mj-ea"/>
                <a:cs typeface="Times New Roman" panose="02020603050405020304" pitchFamily="18" charset="0"/>
              </a:rPr>
              <a:t>處</a:t>
            </a:r>
          </a:p>
        </p:txBody>
      </p:sp>
      <p:sp>
        <p:nvSpPr>
          <p:cNvPr id="14" name="矩形 13"/>
          <p:cNvSpPr/>
          <p:nvPr/>
        </p:nvSpPr>
        <p:spPr>
          <a:xfrm>
            <a:off x="9940397" y="2367926"/>
            <a:ext cx="180000" cy="18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b="1">
              <a:latin typeface="Times New Roman" panose="02020603050405020304" pitchFamily="18" charset="0"/>
              <a:ea typeface="+mj-ea"/>
              <a:cs typeface="Times New Roman" panose="02020603050405020304" pitchFamily="18" charset="0"/>
            </a:endParaRPr>
          </a:p>
        </p:txBody>
      </p:sp>
      <p:sp>
        <p:nvSpPr>
          <p:cNvPr id="15" name="矩形 14"/>
          <p:cNvSpPr/>
          <p:nvPr/>
        </p:nvSpPr>
        <p:spPr>
          <a:xfrm>
            <a:off x="9940397" y="2999471"/>
            <a:ext cx="180000" cy="18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b="1">
              <a:latin typeface="Times New Roman" panose="02020603050405020304" pitchFamily="18" charset="0"/>
              <a:ea typeface="+mj-ea"/>
              <a:cs typeface="Times New Roman" panose="02020603050405020304" pitchFamily="18" charset="0"/>
            </a:endParaRPr>
          </a:p>
        </p:txBody>
      </p:sp>
      <p:sp>
        <p:nvSpPr>
          <p:cNvPr id="16" name="文字方塊 15"/>
          <p:cNvSpPr txBox="1"/>
          <p:nvPr/>
        </p:nvSpPr>
        <p:spPr>
          <a:xfrm>
            <a:off x="10523993" y="2236630"/>
            <a:ext cx="915640" cy="369332"/>
          </a:xfrm>
          <a:prstGeom prst="rect">
            <a:avLst/>
          </a:prstGeom>
          <a:noFill/>
        </p:spPr>
        <p:txBody>
          <a:bodyPr wrap="square" rtlCol="0">
            <a:spAutoFit/>
          </a:bodyPr>
          <a:lstStyle/>
          <a:p>
            <a:pPr algn="ctr"/>
            <a:r>
              <a:rPr lang="zh-TW" altLang="en-US" b="1" dirty="0" smtClean="0">
                <a:latin typeface="Times New Roman" panose="02020603050405020304" pitchFamily="18" charset="0"/>
                <a:ea typeface="+mj-ea"/>
                <a:cs typeface="Times New Roman" panose="02020603050405020304" pitchFamily="18" charset="0"/>
              </a:rPr>
              <a:t>技術員</a:t>
            </a:r>
            <a:endParaRPr lang="zh-TW" altLang="en-US" b="1" dirty="0">
              <a:latin typeface="Times New Roman" panose="02020603050405020304" pitchFamily="18" charset="0"/>
              <a:ea typeface="+mj-ea"/>
              <a:cs typeface="Times New Roman" panose="02020603050405020304" pitchFamily="18" charset="0"/>
            </a:endParaRPr>
          </a:p>
        </p:txBody>
      </p:sp>
      <p:sp>
        <p:nvSpPr>
          <p:cNvPr id="17" name="文字方塊 16"/>
          <p:cNvSpPr txBox="1"/>
          <p:nvPr/>
        </p:nvSpPr>
        <p:spPr>
          <a:xfrm>
            <a:off x="10523993" y="2867353"/>
            <a:ext cx="915640" cy="369332"/>
          </a:xfrm>
          <a:prstGeom prst="rect">
            <a:avLst/>
          </a:prstGeom>
          <a:noFill/>
        </p:spPr>
        <p:txBody>
          <a:bodyPr wrap="square" rtlCol="0">
            <a:spAutoFit/>
          </a:bodyPr>
          <a:lstStyle/>
          <a:p>
            <a:pPr algn="ctr"/>
            <a:r>
              <a:rPr lang="zh-TW" altLang="en-US" b="1" dirty="0" smtClean="0">
                <a:latin typeface="Times New Roman" panose="02020603050405020304" pitchFamily="18" charset="0"/>
                <a:ea typeface="+mj-ea"/>
                <a:cs typeface="Times New Roman" panose="02020603050405020304" pitchFamily="18" charset="0"/>
              </a:rPr>
              <a:t>組員</a:t>
            </a:r>
            <a:endParaRPr lang="zh-TW" altLang="en-US" b="1" dirty="0">
              <a:latin typeface="Times New Roman" panose="02020603050405020304" pitchFamily="18" charset="0"/>
              <a:ea typeface="+mj-ea"/>
              <a:cs typeface="Times New Roman" panose="02020603050405020304" pitchFamily="18" charset="0"/>
            </a:endParaRPr>
          </a:p>
        </p:txBody>
      </p:sp>
      <p:sp>
        <p:nvSpPr>
          <p:cNvPr id="18" name="文字方塊 17"/>
          <p:cNvSpPr txBox="1"/>
          <p:nvPr/>
        </p:nvSpPr>
        <p:spPr>
          <a:xfrm>
            <a:off x="4430951" y="4770763"/>
            <a:ext cx="919317" cy="369332"/>
          </a:xfrm>
          <a:prstGeom prst="rect">
            <a:avLst/>
          </a:prstGeom>
          <a:noFill/>
        </p:spPr>
        <p:txBody>
          <a:bodyPr wrap="square" rtlCol="0">
            <a:spAutoFit/>
          </a:bodyPr>
          <a:lstStyle/>
          <a:p>
            <a:r>
              <a:rPr lang="zh-TW" altLang="en-US" b="1" dirty="0" smtClean="0">
                <a:latin typeface="Times New Roman" panose="02020603050405020304" pitchFamily="18" charset="0"/>
                <a:ea typeface="+mj-ea"/>
                <a:cs typeface="Times New Roman" panose="02020603050405020304" pitchFamily="18" charset="0"/>
              </a:rPr>
              <a:t>何彩雯</a:t>
            </a:r>
            <a:endParaRPr lang="zh-TW" altLang="en-US" b="1" dirty="0">
              <a:latin typeface="Times New Roman" panose="02020603050405020304" pitchFamily="18" charset="0"/>
              <a:ea typeface="+mj-ea"/>
              <a:cs typeface="Times New Roman" panose="02020603050405020304" pitchFamily="18" charset="0"/>
            </a:endParaRPr>
          </a:p>
        </p:txBody>
      </p:sp>
      <p:sp>
        <p:nvSpPr>
          <p:cNvPr id="19" name="文字方塊 18"/>
          <p:cNvSpPr txBox="1"/>
          <p:nvPr/>
        </p:nvSpPr>
        <p:spPr>
          <a:xfrm>
            <a:off x="4430951" y="5402308"/>
            <a:ext cx="2042159" cy="646331"/>
          </a:xfrm>
          <a:prstGeom prst="rect">
            <a:avLst/>
          </a:prstGeom>
          <a:noFill/>
        </p:spPr>
        <p:txBody>
          <a:bodyPr wrap="square" rtlCol="0">
            <a:spAutoFit/>
          </a:bodyPr>
          <a:lstStyle/>
          <a:p>
            <a:r>
              <a:rPr lang="zh-TW" altLang="en-US" b="1" dirty="0" smtClean="0">
                <a:latin typeface="Times New Roman" panose="02020603050405020304" pitchFamily="18" charset="0"/>
                <a:ea typeface="+mj-ea"/>
                <a:cs typeface="Times New Roman" panose="02020603050405020304" pitchFamily="18" charset="0"/>
              </a:rPr>
              <a:t>雲林縣虎尾鎮文化路</a:t>
            </a:r>
            <a:r>
              <a:rPr lang="en-US" altLang="zh-TW" b="1" dirty="0" smtClean="0">
                <a:latin typeface="Times New Roman" panose="02020603050405020304" pitchFamily="18" charset="0"/>
                <a:ea typeface="+mj-ea"/>
                <a:cs typeface="Times New Roman" panose="02020603050405020304" pitchFamily="18" charset="0"/>
              </a:rPr>
              <a:t>64</a:t>
            </a:r>
            <a:r>
              <a:rPr lang="zh-TW" altLang="en-US" b="1" dirty="0" smtClean="0">
                <a:latin typeface="Times New Roman" panose="02020603050405020304" pitchFamily="18" charset="0"/>
                <a:ea typeface="+mj-ea"/>
                <a:cs typeface="Times New Roman" panose="02020603050405020304" pitchFamily="18" charset="0"/>
              </a:rPr>
              <a:t>號</a:t>
            </a:r>
            <a:endParaRPr lang="zh-TW" altLang="en-US" b="1" dirty="0">
              <a:latin typeface="Times New Roman" panose="02020603050405020304" pitchFamily="18" charset="0"/>
              <a:ea typeface="+mj-ea"/>
              <a:cs typeface="Times New Roman" panose="02020603050405020304" pitchFamily="18" charset="0"/>
            </a:endParaRPr>
          </a:p>
        </p:txBody>
      </p:sp>
      <p:sp>
        <p:nvSpPr>
          <p:cNvPr id="20" name="文字方塊 19"/>
          <p:cNvSpPr txBox="1"/>
          <p:nvPr/>
        </p:nvSpPr>
        <p:spPr>
          <a:xfrm>
            <a:off x="8639931" y="4504310"/>
            <a:ext cx="1390466" cy="369332"/>
          </a:xfrm>
          <a:prstGeom prst="rect">
            <a:avLst/>
          </a:prstGeom>
          <a:noFill/>
        </p:spPr>
        <p:txBody>
          <a:bodyPr wrap="square" rtlCol="0">
            <a:spAutoFit/>
          </a:bodyPr>
          <a:lstStyle/>
          <a:p>
            <a:r>
              <a:rPr lang="en-US" altLang="zh-TW" b="1" dirty="0" smtClean="0">
                <a:latin typeface="Times New Roman" panose="02020603050405020304" pitchFamily="18" charset="0"/>
                <a:ea typeface="+mj-ea"/>
                <a:cs typeface="Times New Roman" panose="02020603050405020304" pitchFamily="18" charset="0"/>
              </a:rPr>
              <a:t>05-6315933</a:t>
            </a:r>
            <a:endParaRPr lang="zh-TW" altLang="en-US" b="1" dirty="0">
              <a:latin typeface="Times New Roman" panose="02020603050405020304" pitchFamily="18" charset="0"/>
              <a:ea typeface="+mj-ea"/>
              <a:cs typeface="Times New Roman" panose="02020603050405020304" pitchFamily="18" charset="0"/>
            </a:endParaRPr>
          </a:p>
        </p:txBody>
      </p:sp>
      <p:sp>
        <p:nvSpPr>
          <p:cNvPr id="21" name="文字方塊 20"/>
          <p:cNvSpPr txBox="1"/>
          <p:nvPr/>
        </p:nvSpPr>
        <p:spPr>
          <a:xfrm>
            <a:off x="8886194" y="5540807"/>
            <a:ext cx="1910653" cy="369332"/>
          </a:xfrm>
          <a:prstGeom prst="rect">
            <a:avLst/>
          </a:prstGeom>
          <a:noFill/>
        </p:spPr>
        <p:txBody>
          <a:bodyPr wrap="square" rtlCol="0">
            <a:spAutoFit/>
          </a:bodyPr>
          <a:lstStyle/>
          <a:p>
            <a:r>
              <a:rPr lang="en-US" altLang="zh-TW" b="1" dirty="0" smtClean="0">
                <a:latin typeface="Times New Roman" panose="02020603050405020304" pitchFamily="18" charset="0"/>
                <a:ea typeface="+mj-ea"/>
                <a:cs typeface="Times New Roman" panose="02020603050405020304" pitchFamily="18" charset="0"/>
              </a:rPr>
              <a:t>tlo@nfu.edu.tw</a:t>
            </a:r>
            <a:endParaRPr lang="zh-TW" altLang="en-US" b="1" dirty="0">
              <a:latin typeface="Times New Roman" panose="02020603050405020304" pitchFamily="18" charset="0"/>
              <a:ea typeface="+mj-ea"/>
              <a:cs typeface="Times New Roman" panose="02020603050405020304" pitchFamily="18" charset="0"/>
            </a:endParaRPr>
          </a:p>
        </p:txBody>
      </p:sp>
      <p:grpSp>
        <p:nvGrpSpPr>
          <p:cNvPr id="4" name="群組 3"/>
          <p:cNvGrpSpPr/>
          <p:nvPr/>
        </p:nvGrpSpPr>
        <p:grpSpPr>
          <a:xfrm>
            <a:off x="4886500" y="1059197"/>
            <a:ext cx="2579358" cy="3387419"/>
            <a:chOff x="4886500" y="1059197"/>
            <a:chExt cx="2579358" cy="3387419"/>
          </a:xfrm>
        </p:grpSpPr>
        <p:sp>
          <p:nvSpPr>
            <p:cNvPr id="22" name="矩形 21"/>
            <p:cNvSpPr/>
            <p:nvPr/>
          </p:nvSpPr>
          <p:spPr>
            <a:xfrm>
              <a:off x="5777719" y="2053936"/>
              <a:ext cx="614769" cy="23926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atin typeface="Times New Roman" panose="02020603050405020304" pitchFamily="18" charset="0"/>
                <a:ea typeface="+mj-ea"/>
                <a:cs typeface="Times New Roman" panose="02020603050405020304" pitchFamily="18" charset="0"/>
              </a:endParaRPr>
            </a:p>
          </p:txBody>
        </p:sp>
        <p:sp>
          <p:nvSpPr>
            <p:cNvPr id="26" name="矩形 25"/>
            <p:cNvSpPr/>
            <p:nvPr/>
          </p:nvSpPr>
          <p:spPr>
            <a:xfrm>
              <a:off x="4886500" y="1059197"/>
              <a:ext cx="2579358" cy="81814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Times New Roman" panose="02020603050405020304" pitchFamily="18" charset="0"/>
                  <a:ea typeface="+mj-ea"/>
                  <a:cs typeface="Times New Roman" panose="02020603050405020304" pitchFamily="18" charset="0"/>
                </a:rPr>
                <a:t>合計需為</a:t>
              </a:r>
              <a:r>
                <a:rPr lang="en-US" altLang="zh-TW" sz="2400" b="1" dirty="0" smtClean="0">
                  <a:latin typeface="Times New Roman" panose="02020603050405020304" pitchFamily="18" charset="0"/>
                  <a:ea typeface="+mj-ea"/>
                  <a:cs typeface="Times New Roman" panose="02020603050405020304" pitchFamily="18" charset="0"/>
                </a:rPr>
                <a:t>100%</a:t>
              </a:r>
              <a:endParaRPr lang="zh-TW" altLang="en-US" sz="2400" b="1" dirty="0">
                <a:latin typeface="Times New Roman" panose="02020603050405020304" pitchFamily="18" charset="0"/>
                <a:ea typeface="+mj-ea"/>
                <a:cs typeface="Times New Roman" panose="02020603050405020304" pitchFamily="18" charset="0"/>
              </a:endParaRPr>
            </a:p>
          </p:txBody>
        </p:sp>
      </p:grpSp>
      <p:sp>
        <p:nvSpPr>
          <p:cNvPr id="2" name="投影片編號版面配置區 1"/>
          <p:cNvSpPr>
            <a:spLocks noGrp="1"/>
          </p:cNvSpPr>
          <p:nvPr>
            <p:ph type="sldNum" sz="quarter" idx="12"/>
          </p:nvPr>
        </p:nvSpPr>
        <p:spPr/>
        <p:txBody>
          <a:bodyPr/>
          <a:lstStyle/>
          <a:p>
            <a:fld id="{FFCB0649-5415-4519-A717-0350360FD08A}" type="slidenum">
              <a:rPr lang="zh-TW" altLang="en-US" smtClean="0">
                <a:latin typeface="Times New Roman" panose="02020603050405020304" pitchFamily="18" charset="0"/>
                <a:ea typeface="+mj-ea"/>
                <a:cs typeface="Times New Roman" panose="02020603050405020304" pitchFamily="18" charset="0"/>
              </a:rPr>
              <a:t>5</a:t>
            </a:fld>
            <a:endParaRPr lang="zh-TW" altLang="en-US">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9612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animBg="1"/>
      <p:bldP spid="15" grpId="0" animBg="1"/>
      <p:bldP spid="16"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rotWithShape="1">
          <a:blip r:embed="rId2"/>
          <a:srcRect t="263"/>
          <a:stretch/>
        </p:blipFill>
        <p:spPr>
          <a:xfrm>
            <a:off x="2209569" y="180975"/>
            <a:ext cx="8455742" cy="5940226"/>
          </a:xfrm>
          <a:prstGeom prst="rect">
            <a:avLst/>
          </a:prstGeom>
        </p:spPr>
      </p:pic>
      <p:sp>
        <p:nvSpPr>
          <p:cNvPr id="5" name="文字方塊 4"/>
          <p:cNvSpPr txBox="1"/>
          <p:nvPr/>
        </p:nvSpPr>
        <p:spPr>
          <a:xfrm>
            <a:off x="5267401" y="245191"/>
            <a:ext cx="3883742" cy="369332"/>
          </a:xfrm>
          <a:prstGeom prst="rect">
            <a:avLst/>
          </a:prstGeom>
          <a:noFill/>
        </p:spPr>
        <p:txBody>
          <a:bodyPr wrap="square" rtlCol="0">
            <a:spAutoFit/>
          </a:bodyPr>
          <a:lstStyle/>
          <a:p>
            <a:r>
              <a:rPr lang="zh-TW" altLang="en-US" dirty="0" smtClean="0">
                <a:latin typeface="Times New Roman" panose="02020603050405020304" pitchFamily="18" charset="0"/>
                <a:ea typeface="+mj-ea"/>
                <a:cs typeface="Times New Roman" panose="02020603050405020304" pitchFamily="18" charset="0"/>
              </a:rPr>
              <a:t>科技部計畫名稱</a:t>
            </a:r>
            <a:r>
              <a:rPr lang="en-US" altLang="zh-TW" dirty="0" smtClean="0">
                <a:latin typeface="Times New Roman" panose="02020603050405020304" pitchFamily="18" charset="0"/>
                <a:ea typeface="+mj-ea"/>
                <a:cs typeface="Times New Roman" panose="02020603050405020304" pitchFamily="18" charset="0"/>
              </a:rPr>
              <a:t>(</a:t>
            </a:r>
            <a:r>
              <a:rPr lang="zh-TW" altLang="en-US" dirty="0" smtClean="0">
                <a:latin typeface="Times New Roman" panose="02020603050405020304" pitchFamily="18" charset="0"/>
                <a:ea typeface="+mj-ea"/>
                <a:cs typeface="Times New Roman" panose="02020603050405020304" pitchFamily="18" charset="0"/>
              </a:rPr>
              <a:t>或其他政府單位</a:t>
            </a:r>
            <a:r>
              <a:rPr lang="en-US" altLang="zh-TW" dirty="0" smtClean="0">
                <a:latin typeface="Times New Roman" panose="02020603050405020304" pitchFamily="18" charset="0"/>
                <a:ea typeface="+mj-ea"/>
                <a:cs typeface="Times New Roman" panose="02020603050405020304" pitchFamily="18" charset="0"/>
              </a:rPr>
              <a:t>)</a:t>
            </a:r>
            <a:endParaRPr lang="zh-TW" altLang="en-US" dirty="0">
              <a:latin typeface="Times New Roman" panose="02020603050405020304" pitchFamily="18" charset="0"/>
              <a:ea typeface="+mj-ea"/>
              <a:cs typeface="Times New Roman" panose="02020603050405020304" pitchFamily="18" charset="0"/>
            </a:endParaRPr>
          </a:p>
        </p:txBody>
      </p:sp>
      <p:sp>
        <p:nvSpPr>
          <p:cNvPr id="6" name="文字方塊 5"/>
          <p:cNvSpPr txBox="1"/>
          <p:nvPr/>
        </p:nvSpPr>
        <p:spPr>
          <a:xfrm>
            <a:off x="5267401" y="614523"/>
            <a:ext cx="978310" cy="369332"/>
          </a:xfrm>
          <a:prstGeom prst="rect">
            <a:avLst/>
          </a:prstGeom>
          <a:noFill/>
        </p:spPr>
        <p:txBody>
          <a:bodyPr wrap="square" rtlCol="0">
            <a:spAutoFit/>
          </a:bodyPr>
          <a:lstStyle/>
          <a:p>
            <a:r>
              <a:rPr lang="zh-TW" altLang="en-US" dirty="0" smtClean="0">
                <a:latin typeface="Times New Roman" panose="02020603050405020304" pitchFamily="18" charset="0"/>
                <a:ea typeface="+mj-ea"/>
                <a:cs typeface="Times New Roman" panose="02020603050405020304" pitchFamily="18" charset="0"/>
              </a:rPr>
              <a:t>科技部</a:t>
            </a:r>
            <a:endParaRPr lang="zh-TW" altLang="en-US" dirty="0">
              <a:latin typeface="Times New Roman" panose="02020603050405020304" pitchFamily="18" charset="0"/>
              <a:ea typeface="+mj-ea"/>
              <a:cs typeface="Times New Roman" panose="02020603050405020304" pitchFamily="18" charset="0"/>
            </a:endParaRPr>
          </a:p>
        </p:txBody>
      </p:sp>
      <p:sp>
        <p:nvSpPr>
          <p:cNvPr id="7" name="文字方塊 6"/>
          <p:cNvSpPr txBox="1"/>
          <p:nvPr/>
        </p:nvSpPr>
        <p:spPr>
          <a:xfrm>
            <a:off x="8172833" y="614523"/>
            <a:ext cx="978310" cy="369332"/>
          </a:xfrm>
          <a:prstGeom prst="rect">
            <a:avLst/>
          </a:prstGeom>
          <a:noFill/>
        </p:spPr>
        <p:txBody>
          <a:bodyPr wrap="square" rtlCol="0">
            <a:spAutoFit/>
          </a:bodyPr>
          <a:lstStyle/>
          <a:p>
            <a:r>
              <a:rPr lang="zh-TW" altLang="en-US" dirty="0" smtClean="0">
                <a:latin typeface="Times New Roman" panose="02020603050405020304" pitchFamily="18" charset="0"/>
                <a:ea typeface="+mj-ea"/>
                <a:cs typeface="Times New Roman" panose="02020603050405020304" pitchFamily="18" charset="0"/>
              </a:rPr>
              <a:t>何彩雯</a:t>
            </a:r>
            <a:endParaRPr lang="zh-TW" altLang="en-US" dirty="0">
              <a:latin typeface="Times New Roman" panose="02020603050405020304" pitchFamily="18" charset="0"/>
              <a:ea typeface="+mj-ea"/>
              <a:cs typeface="Times New Roman" panose="02020603050405020304" pitchFamily="18" charset="0"/>
            </a:endParaRPr>
          </a:p>
        </p:txBody>
      </p:sp>
      <p:sp>
        <p:nvSpPr>
          <p:cNvPr id="8" name="文字方塊 7"/>
          <p:cNvSpPr txBox="1"/>
          <p:nvPr/>
        </p:nvSpPr>
        <p:spPr>
          <a:xfrm>
            <a:off x="5119917" y="1088960"/>
            <a:ext cx="1730478" cy="369332"/>
          </a:xfrm>
          <a:prstGeom prst="rect">
            <a:avLst/>
          </a:prstGeom>
          <a:noFill/>
        </p:spPr>
        <p:txBody>
          <a:bodyPr wrap="square" rtlCol="0">
            <a:spAutoFit/>
          </a:bodyPr>
          <a:lstStyle/>
          <a:p>
            <a:r>
              <a:rPr lang="en-US" altLang="zh-TW" dirty="0" smtClean="0">
                <a:latin typeface="Times New Roman" panose="02020603050405020304" pitchFamily="18" charset="0"/>
                <a:ea typeface="+mj-ea"/>
                <a:cs typeface="Times New Roman" panose="02020603050405020304" pitchFamily="18" charset="0"/>
              </a:rPr>
              <a:t>109-E-150-028</a:t>
            </a:r>
            <a:endParaRPr lang="zh-TW" altLang="en-US" dirty="0">
              <a:latin typeface="Times New Roman" panose="02020603050405020304" pitchFamily="18" charset="0"/>
              <a:ea typeface="+mj-ea"/>
              <a:cs typeface="Times New Roman" panose="02020603050405020304" pitchFamily="18" charset="0"/>
            </a:endParaRPr>
          </a:p>
        </p:txBody>
      </p:sp>
      <p:sp>
        <p:nvSpPr>
          <p:cNvPr id="9" name="文字方塊 8"/>
          <p:cNvSpPr txBox="1"/>
          <p:nvPr/>
        </p:nvSpPr>
        <p:spPr>
          <a:xfrm>
            <a:off x="8285904" y="1088960"/>
            <a:ext cx="1730478" cy="369332"/>
          </a:xfrm>
          <a:prstGeom prst="rect">
            <a:avLst/>
          </a:prstGeom>
          <a:noFill/>
        </p:spPr>
        <p:txBody>
          <a:bodyPr wrap="square" rtlCol="0">
            <a:spAutoFit/>
          </a:bodyPr>
          <a:lstStyle/>
          <a:p>
            <a:r>
              <a:rPr lang="en-US" altLang="zh-TW" dirty="0" smtClean="0">
                <a:latin typeface="Times New Roman" panose="02020603050405020304" pitchFamily="18" charset="0"/>
                <a:ea typeface="+mj-ea"/>
                <a:cs typeface="Times New Roman" panose="02020603050405020304" pitchFamily="18" charset="0"/>
              </a:rPr>
              <a:t>558</a:t>
            </a:r>
            <a:endParaRPr lang="zh-TW" altLang="en-US" dirty="0">
              <a:latin typeface="Times New Roman" panose="02020603050405020304" pitchFamily="18" charset="0"/>
              <a:ea typeface="+mj-ea"/>
              <a:cs typeface="Times New Roman" panose="02020603050405020304" pitchFamily="18" charset="0"/>
            </a:endParaRPr>
          </a:p>
        </p:txBody>
      </p:sp>
      <p:sp>
        <p:nvSpPr>
          <p:cNvPr id="10" name="文字方塊 9"/>
          <p:cNvSpPr txBox="1"/>
          <p:nvPr/>
        </p:nvSpPr>
        <p:spPr>
          <a:xfrm>
            <a:off x="5237905" y="1707011"/>
            <a:ext cx="1730478" cy="369332"/>
          </a:xfrm>
          <a:prstGeom prst="rect">
            <a:avLst/>
          </a:prstGeom>
          <a:noFill/>
        </p:spPr>
        <p:txBody>
          <a:bodyPr wrap="square" rtlCol="0">
            <a:spAutoFit/>
          </a:bodyPr>
          <a:lstStyle/>
          <a:p>
            <a:r>
              <a:rPr lang="zh-TW" altLang="en-US" dirty="0" smtClean="0">
                <a:latin typeface="Times New Roman" panose="02020603050405020304" pitchFamily="18" charset="0"/>
                <a:ea typeface="+mj-ea"/>
                <a:cs typeface="Times New Roman" panose="02020603050405020304" pitchFamily="18" charset="0"/>
              </a:rPr>
              <a:t>計畫領域別</a:t>
            </a:r>
            <a:endParaRPr lang="zh-TW" altLang="en-US" dirty="0">
              <a:latin typeface="Times New Roman" panose="02020603050405020304" pitchFamily="18" charset="0"/>
              <a:ea typeface="+mj-ea"/>
              <a:cs typeface="Times New Roman" panose="02020603050405020304" pitchFamily="18" charset="0"/>
            </a:endParaRPr>
          </a:p>
        </p:txBody>
      </p:sp>
      <p:sp>
        <p:nvSpPr>
          <p:cNvPr id="12" name="文字方塊 11"/>
          <p:cNvSpPr txBox="1"/>
          <p:nvPr/>
        </p:nvSpPr>
        <p:spPr>
          <a:xfrm>
            <a:off x="5193658" y="2527972"/>
            <a:ext cx="3829665" cy="369332"/>
          </a:xfrm>
          <a:prstGeom prst="rect">
            <a:avLst/>
          </a:prstGeom>
          <a:noFill/>
        </p:spPr>
        <p:txBody>
          <a:bodyPr wrap="square" rtlCol="0">
            <a:spAutoFit/>
          </a:bodyPr>
          <a:lstStyle/>
          <a:p>
            <a:r>
              <a:rPr lang="zh-TW" altLang="en-US" dirty="0" smtClean="0">
                <a:latin typeface="Times New Roman" panose="02020603050405020304" pitchFamily="18" charset="0"/>
                <a:ea typeface="+mj-ea"/>
                <a:cs typeface="Times New Roman" panose="02020603050405020304" pitchFamily="18" charset="0"/>
              </a:rPr>
              <a:t>請依據科技部系統上資料填寫</a:t>
            </a:r>
            <a:endParaRPr lang="zh-TW" altLang="en-US" dirty="0">
              <a:latin typeface="Times New Roman" panose="02020603050405020304" pitchFamily="18" charset="0"/>
              <a:ea typeface="+mj-ea"/>
              <a:cs typeface="Times New Roman" panose="02020603050405020304" pitchFamily="18" charset="0"/>
            </a:endParaRPr>
          </a:p>
        </p:txBody>
      </p:sp>
      <p:sp>
        <p:nvSpPr>
          <p:cNvPr id="13" name="文字方塊 12"/>
          <p:cNvSpPr txBox="1"/>
          <p:nvPr/>
        </p:nvSpPr>
        <p:spPr>
          <a:xfrm>
            <a:off x="5867169" y="3103469"/>
            <a:ext cx="570272" cy="369332"/>
          </a:xfrm>
          <a:prstGeom prst="rect">
            <a:avLst/>
          </a:prstGeom>
          <a:noFill/>
        </p:spPr>
        <p:txBody>
          <a:bodyPr wrap="square" rtlCol="0">
            <a:spAutoFit/>
          </a:bodyPr>
          <a:lstStyle/>
          <a:p>
            <a:r>
              <a:rPr lang="en-US" altLang="zh-TW" dirty="0" smtClean="0">
                <a:latin typeface="Times New Roman" panose="02020603050405020304" pitchFamily="18" charset="0"/>
                <a:ea typeface="+mj-ea"/>
                <a:cs typeface="Times New Roman" panose="02020603050405020304" pitchFamily="18" charset="0"/>
              </a:rPr>
              <a:t>100</a:t>
            </a:r>
            <a:endParaRPr lang="zh-TW" altLang="en-US" dirty="0">
              <a:latin typeface="Times New Roman" panose="02020603050405020304" pitchFamily="18" charset="0"/>
              <a:ea typeface="+mj-ea"/>
              <a:cs typeface="Times New Roman" panose="02020603050405020304" pitchFamily="18" charset="0"/>
            </a:endParaRPr>
          </a:p>
        </p:txBody>
      </p:sp>
      <p:sp>
        <p:nvSpPr>
          <p:cNvPr id="14" name="矩形 13"/>
          <p:cNvSpPr/>
          <p:nvPr/>
        </p:nvSpPr>
        <p:spPr>
          <a:xfrm>
            <a:off x="5237905" y="3225309"/>
            <a:ext cx="180000" cy="18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latin typeface="Times New Roman" panose="02020603050405020304" pitchFamily="18" charset="0"/>
              <a:ea typeface="+mj-ea"/>
              <a:cs typeface="Times New Roman" panose="02020603050405020304" pitchFamily="18" charset="0"/>
            </a:endParaRPr>
          </a:p>
        </p:txBody>
      </p:sp>
      <p:sp>
        <p:nvSpPr>
          <p:cNvPr id="15" name="矩形 14"/>
          <p:cNvSpPr/>
          <p:nvPr/>
        </p:nvSpPr>
        <p:spPr>
          <a:xfrm>
            <a:off x="5237905" y="4114578"/>
            <a:ext cx="180000" cy="18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latin typeface="Times New Roman" panose="02020603050405020304" pitchFamily="18" charset="0"/>
              <a:ea typeface="+mj-ea"/>
              <a:cs typeface="Times New Roman" panose="02020603050405020304" pitchFamily="18" charset="0"/>
            </a:endParaRPr>
          </a:p>
        </p:txBody>
      </p:sp>
      <p:sp>
        <p:nvSpPr>
          <p:cNvPr id="16" name="矩形 15"/>
          <p:cNvSpPr/>
          <p:nvPr/>
        </p:nvSpPr>
        <p:spPr>
          <a:xfrm>
            <a:off x="3669660" y="5442484"/>
            <a:ext cx="180000" cy="18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latin typeface="Times New Roman" panose="02020603050405020304" pitchFamily="18" charset="0"/>
              <a:ea typeface="+mj-ea"/>
              <a:cs typeface="Times New Roman" panose="02020603050405020304" pitchFamily="18" charset="0"/>
            </a:endParaRPr>
          </a:p>
        </p:txBody>
      </p:sp>
      <p:sp>
        <p:nvSpPr>
          <p:cNvPr id="17" name="矩形 16"/>
          <p:cNvSpPr/>
          <p:nvPr/>
        </p:nvSpPr>
        <p:spPr>
          <a:xfrm>
            <a:off x="3669660" y="5691842"/>
            <a:ext cx="180000" cy="18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latin typeface="Times New Roman" panose="02020603050405020304" pitchFamily="18" charset="0"/>
              <a:ea typeface="+mj-ea"/>
              <a:cs typeface="Times New Roman" panose="02020603050405020304" pitchFamily="18" charset="0"/>
            </a:endParaRPr>
          </a:p>
        </p:txBody>
      </p:sp>
      <p:sp>
        <p:nvSpPr>
          <p:cNvPr id="18" name="矩形 17"/>
          <p:cNvSpPr/>
          <p:nvPr/>
        </p:nvSpPr>
        <p:spPr>
          <a:xfrm>
            <a:off x="5337737" y="5691842"/>
            <a:ext cx="180000" cy="18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latin typeface="Times New Roman" panose="02020603050405020304" pitchFamily="18" charset="0"/>
              <a:ea typeface="+mj-ea"/>
              <a:cs typeface="Times New Roman" panose="02020603050405020304" pitchFamily="18" charset="0"/>
            </a:endParaRPr>
          </a:p>
        </p:txBody>
      </p:sp>
      <p:sp>
        <p:nvSpPr>
          <p:cNvPr id="19" name="文字方塊 18"/>
          <p:cNvSpPr txBox="1"/>
          <p:nvPr/>
        </p:nvSpPr>
        <p:spPr>
          <a:xfrm>
            <a:off x="6437440" y="4324586"/>
            <a:ext cx="1917290" cy="369332"/>
          </a:xfrm>
          <a:prstGeom prst="rect">
            <a:avLst/>
          </a:prstGeom>
          <a:noFill/>
        </p:spPr>
        <p:txBody>
          <a:bodyPr wrap="square" rtlCol="0">
            <a:spAutoFit/>
          </a:bodyPr>
          <a:lstStyle/>
          <a:p>
            <a:r>
              <a:rPr lang="en-US" altLang="zh-TW" dirty="0" smtClean="0">
                <a:latin typeface="Times New Roman" panose="02020603050405020304" pitchFamily="18" charset="0"/>
                <a:ea typeface="+mj-ea"/>
                <a:cs typeface="Times New Roman" panose="02020603050405020304" pitchFamily="18" charset="0"/>
              </a:rPr>
              <a:t>109HFAA123456</a:t>
            </a:r>
            <a:endParaRPr lang="zh-TW" altLang="en-US" dirty="0">
              <a:latin typeface="Times New Roman" panose="02020603050405020304" pitchFamily="18" charset="0"/>
              <a:ea typeface="+mj-ea"/>
              <a:cs typeface="Times New Roman" panose="02020603050405020304" pitchFamily="18" charset="0"/>
            </a:endParaRPr>
          </a:p>
        </p:txBody>
      </p:sp>
      <p:sp>
        <p:nvSpPr>
          <p:cNvPr id="20" name="文字方塊 19"/>
          <p:cNvSpPr txBox="1"/>
          <p:nvPr/>
        </p:nvSpPr>
        <p:spPr>
          <a:xfrm>
            <a:off x="6530846" y="5597176"/>
            <a:ext cx="663678" cy="369332"/>
          </a:xfrm>
          <a:prstGeom prst="rect">
            <a:avLst/>
          </a:prstGeom>
          <a:noFill/>
        </p:spPr>
        <p:txBody>
          <a:bodyPr wrap="square" rtlCol="0">
            <a:spAutoFit/>
          </a:bodyPr>
          <a:lstStyle/>
          <a:p>
            <a:r>
              <a:rPr lang="zh-TW" altLang="en-US" dirty="0" smtClean="0">
                <a:latin typeface="Times New Roman" panose="02020603050405020304" pitchFamily="18" charset="0"/>
                <a:ea typeface="+mj-ea"/>
                <a:cs typeface="Times New Roman" panose="02020603050405020304" pitchFamily="18" charset="0"/>
              </a:rPr>
              <a:t>美國</a:t>
            </a:r>
            <a:endParaRPr lang="zh-TW" altLang="en-US" dirty="0">
              <a:latin typeface="Times New Roman" panose="02020603050405020304" pitchFamily="18" charset="0"/>
              <a:ea typeface="+mj-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FFCB0649-5415-4519-A717-0350360FD08A}" type="slidenum">
              <a:rPr lang="zh-TW" altLang="en-US" smtClean="0">
                <a:latin typeface="Times New Roman" panose="02020603050405020304" pitchFamily="18" charset="0"/>
                <a:ea typeface="+mj-ea"/>
                <a:cs typeface="Times New Roman" panose="02020603050405020304" pitchFamily="18" charset="0"/>
              </a:rPr>
              <a:t>6</a:t>
            </a:fld>
            <a:endParaRPr lang="zh-TW" altLang="en-US">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64299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animBg="1"/>
      <p:bldP spid="15" grpId="0" animBg="1"/>
      <p:bldP spid="16" grpId="0" animBg="1"/>
      <p:bldP spid="17" grpId="0" animBg="1"/>
      <p:bldP spid="18" grpId="0" animBg="1"/>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FFCB0649-5415-4519-A717-0350360FD08A}" type="slidenum">
              <a:rPr lang="zh-TW" altLang="en-US" smtClean="0"/>
              <a:t>7</a:t>
            </a:fld>
            <a:endParaRPr lang="zh-TW" altLang="en-US"/>
          </a:p>
        </p:txBody>
      </p:sp>
      <p:pic>
        <p:nvPicPr>
          <p:cNvPr id="6" name="圖片 5"/>
          <p:cNvPicPr>
            <a:picLocks noChangeAspect="1"/>
          </p:cNvPicPr>
          <p:nvPr/>
        </p:nvPicPr>
        <p:blipFill rotWithShape="1">
          <a:blip r:embed="rId2"/>
          <a:srcRect l="9556" t="770" r="8742" b="12101"/>
          <a:stretch/>
        </p:blipFill>
        <p:spPr>
          <a:xfrm>
            <a:off x="1213741" y="827255"/>
            <a:ext cx="9451570" cy="5178829"/>
          </a:xfrm>
          <a:prstGeom prst="rect">
            <a:avLst/>
          </a:prstGeom>
        </p:spPr>
      </p:pic>
      <p:sp>
        <p:nvSpPr>
          <p:cNvPr id="8" name="矩形 7"/>
          <p:cNvSpPr/>
          <p:nvPr/>
        </p:nvSpPr>
        <p:spPr>
          <a:xfrm>
            <a:off x="4448476" y="1670165"/>
            <a:ext cx="2289976" cy="482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918919" y="1502160"/>
            <a:ext cx="2579358" cy="81814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Times New Roman" panose="02020603050405020304" pitchFamily="18" charset="0"/>
                <a:ea typeface="+mj-ea"/>
                <a:cs typeface="Times New Roman" panose="02020603050405020304" pitchFamily="18" charset="0"/>
              </a:rPr>
              <a:t>用於專利檢索及初步商業分析</a:t>
            </a:r>
            <a:endParaRPr lang="zh-TW" altLang="en-US" sz="2400" b="1"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14397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zh-TW" altLang="en-US" dirty="0" smtClean="0"/>
              <a:t>科技部衍生專利補助辦法</a:t>
            </a:r>
            <a:r>
              <a:rPr lang="en-US" altLang="zh-TW" dirty="0" smtClean="0"/>
              <a:t/>
            </a:r>
            <a:br>
              <a:rPr lang="en-US" altLang="zh-TW" dirty="0" smtClean="0"/>
            </a:br>
            <a:r>
              <a:rPr lang="zh-TW" altLang="en-US" dirty="0" smtClean="0"/>
              <a:t>專利</a:t>
            </a:r>
            <a:r>
              <a:rPr lang="zh-TW" altLang="en-US" dirty="0"/>
              <a:t>優質化評選－評選機制</a:t>
            </a:r>
          </a:p>
        </p:txBody>
      </p:sp>
      <p:sp>
        <p:nvSpPr>
          <p:cNvPr id="9" name="文字版面配置區 8"/>
          <p:cNvSpPr>
            <a:spLocks noGrp="1"/>
          </p:cNvSpPr>
          <p:nvPr>
            <p:ph type="body" idx="1"/>
          </p:nvPr>
        </p:nvSpPr>
        <p:spPr/>
        <p:txBody>
          <a:bodyPr/>
          <a:lstStyle/>
          <a:p>
            <a:endParaRPr lang="zh-TW" altLang="en-US" dirty="0"/>
          </a:p>
        </p:txBody>
      </p:sp>
      <p:sp>
        <p:nvSpPr>
          <p:cNvPr id="7" name="投影片編號版面配置區 6"/>
          <p:cNvSpPr>
            <a:spLocks noGrp="1"/>
          </p:cNvSpPr>
          <p:nvPr>
            <p:ph type="sldNum" sz="quarter" idx="4294967295"/>
          </p:nvPr>
        </p:nvSpPr>
        <p:spPr>
          <a:xfrm>
            <a:off x="11272838" y="6289675"/>
            <a:ext cx="919162" cy="222250"/>
          </a:xfrm>
        </p:spPr>
        <p:txBody>
          <a:bodyPr/>
          <a:lstStyle/>
          <a:p>
            <a:fld id="{FFCB0649-5415-4519-A717-0350360FD08A}" type="slidenum">
              <a:rPr lang="zh-TW" altLang="en-US" smtClean="0"/>
              <a:t>8</a:t>
            </a:fld>
            <a:endParaRPr lang="zh-TW" altLang="en-US"/>
          </a:p>
        </p:txBody>
      </p:sp>
    </p:spTree>
    <p:extLst>
      <p:ext uri="{BB962C8B-B14F-4D97-AF65-F5344CB8AC3E}">
        <p14:creationId xmlns:p14="http://schemas.microsoft.com/office/powerpoint/2010/main" val="337758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chor="ctr">
            <a:normAutofit/>
          </a:bodyPr>
          <a:lstStyle/>
          <a:p>
            <a:pPr algn="ctr"/>
            <a:r>
              <a:rPr lang="zh-TW" altLang="en-US" sz="4800" dirty="0" smtClean="0"/>
              <a:t>全面導入專利優質化評選機制</a:t>
            </a:r>
            <a:endParaRPr lang="zh-TW" altLang="en-US" sz="4800" dirty="0"/>
          </a:p>
        </p:txBody>
      </p:sp>
      <p:sp>
        <p:nvSpPr>
          <p:cNvPr id="5" name="內容版面配置區 4"/>
          <p:cNvSpPr>
            <a:spLocks noGrp="1"/>
          </p:cNvSpPr>
          <p:nvPr>
            <p:ph idx="1"/>
          </p:nvPr>
        </p:nvSpPr>
        <p:spPr/>
        <p:txBody>
          <a:bodyPr anchor="ctr">
            <a:normAutofit/>
          </a:bodyPr>
          <a:lstStyle/>
          <a:p>
            <a:pPr algn="just"/>
            <a:r>
              <a:rPr lang="en-US" altLang="zh-TW" sz="2800" dirty="0" smtClean="0"/>
              <a:t>111</a:t>
            </a:r>
            <a:r>
              <a:rPr lang="zh-TW" altLang="en-US" sz="2800" dirty="0" smtClean="0"/>
              <a:t>年起依計畫規定將</a:t>
            </a:r>
            <a:r>
              <a:rPr lang="zh-TW" altLang="en-US" sz="2800" dirty="0"/>
              <a:t>全面導入專利優質化評選</a:t>
            </a:r>
            <a:r>
              <a:rPr lang="zh-TW" altLang="en-US" sz="2800" dirty="0" smtClean="0"/>
              <a:t>機制，過去未進入評選機制之專利，後續欲申請科技部補助皆須進入評選機制</a:t>
            </a:r>
            <a:endParaRPr lang="en-US" altLang="zh-TW" sz="2800" dirty="0" smtClean="0"/>
          </a:p>
          <a:p>
            <a:pPr lvl="1"/>
            <a:r>
              <a:rPr lang="zh-TW" altLang="en-US" sz="2600" dirty="0"/>
              <a:t>申請</a:t>
            </a:r>
            <a:r>
              <a:rPr lang="zh-TW" altLang="en-US" sz="2600" dirty="0" smtClean="0"/>
              <a:t>階段（</a:t>
            </a:r>
            <a:r>
              <a:rPr lang="en-US" altLang="zh-TW" sz="2600" dirty="0" smtClean="0"/>
              <a:t>2</a:t>
            </a:r>
            <a:r>
              <a:rPr lang="zh-TW" altLang="en-US" sz="2600" dirty="0" smtClean="0"/>
              <a:t>月、</a:t>
            </a:r>
            <a:r>
              <a:rPr lang="en-US" altLang="zh-TW" sz="2600" dirty="0" smtClean="0"/>
              <a:t>5</a:t>
            </a:r>
            <a:r>
              <a:rPr lang="zh-TW" altLang="en-US" sz="2600" dirty="0" smtClean="0"/>
              <a:t>月、</a:t>
            </a:r>
            <a:r>
              <a:rPr lang="en-US" altLang="zh-TW" sz="2600" dirty="0" smtClean="0"/>
              <a:t>8</a:t>
            </a:r>
            <a:r>
              <a:rPr lang="zh-TW" altLang="en-US" sz="2600" dirty="0" smtClean="0"/>
              <a:t>月收件）</a:t>
            </a:r>
            <a:endParaRPr lang="en-US" altLang="zh-TW" sz="2600" dirty="0" smtClean="0"/>
          </a:p>
          <a:p>
            <a:pPr lvl="1"/>
            <a:r>
              <a:rPr lang="zh-TW" altLang="en-US" sz="2600" dirty="0" smtClean="0"/>
              <a:t>申復階段（</a:t>
            </a:r>
            <a:r>
              <a:rPr lang="zh-TW" altLang="en-US" sz="2600" dirty="0"/>
              <a:t>隨到隨審</a:t>
            </a:r>
            <a:r>
              <a:rPr lang="zh-TW" altLang="en-US" sz="2600" dirty="0" smtClean="0"/>
              <a:t>）</a:t>
            </a:r>
            <a:endParaRPr lang="en-US" altLang="zh-TW" sz="2600" dirty="0"/>
          </a:p>
          <a:p>
            <a:pPr lvl="1"/>
            <a:r>
              <a:rPr lang="zh-TW" altLang="en-US" sz="2600" dirty="0" smtClean="0"/>
              <a:t>領</a:t>
            </a:r>
            <a:r>
              <a:rPr lang="zh-TW" altLang="en-US" sz="2600" dirty="0"/>
              <a:t>證</a:t>
            </a:r>
            <a:r>
              <a:rPr lang="zh-TW" altLang="en-US" sz="2600" dirty="0" smtClean="0"/>
              <a:t>階段（隨到隨審）</a:t>
            </a:r>
            <a:endParaRPr lang="en-US" altLang="zh-TW" sz="2600" dirty="0" smtClean="0"/>
          </a:p>
          <a:p>
            <a:pPr lvl="1"/>
            <a:r>
              <a:rPr lang="zh-TW" altLang="en-US" sz="2600" dirty="0" smtClean="0"/>
              <a:t>維護階段（</a:t>
            </a:r>
            <a:r>
              <a:rPr lang="en-US" altLang="zh-TW" sz="2600" dirty="0" smtClean="0"/>
              <a:t>5</a:t>
            </a:r>
            <a:r>
              <a:rPr lang="zh-TW" altLang="en-US" sz="2600" dirty="0" smtClean="0"/>
              <a:t>月統一審查）</a:t>
            </a:r>
            <a:endParaRPr lang="en-US" altLang="zh-TW" sz="2600" dirty="0" smtClean="0"/>
          </a:p>
        </p:txBody>
      </p:sp>
    </p:spTree>
    <p:extLst>
      <p:ext uri="{BB962C8B-B14F-4D97-AF65-F5344CB8AC3E}">
        <p14:creationId xmlns:p14="http://schemas.microsoft.com/office/powerpoint/2010/main" val="411538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佈景主題1">
  <a:themeElements>
    <a:clrScheme name="跑馬燈">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佈景主題1" id="{7237B410-CCA7-490B-81E9-1310C4D752D9}" vid="{BB2211AD-386C-46EC-9F8F-8D6B55FFA76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佈景主題1</Template>
  <TotalTime>4674</TotalTime>
  <Words>1735</Words>
  <Application>Microsoft Office PowerPoint</Application>
  <PresentationFormat>寬螢幕</PresentationFormat>
  <Paragraphs>298</Paragraphs>
  <Slides>30</Slides>
  <Notes>0</Notes>
  <HiddenSlides>3</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30</vt:i4>
      </vt:variant>
    </vt:vector>
  </HeadingPairs>
  <TitlesOfParts>
    <vt:vector size="41" baseType="lpstr">
      <vt:lpstr>Open Sans</vt:lpstr>
      <vt:lpstr>Arial</vt:lpstr>
      <vt:lpstr>Times New Roman</vt:lpstr>
      <vt:lpstr>Noto Sans CJK TC Medium</vt:lpstr>
      <vt:lpstr>Wingdings</vt:lpstr>
      <vt:lpstr>Calibri</vt:lpstr>
      <vt:lpstr>源流明體 Medium</vt:lpstr>
      <vt:lpstr>微軟正黑體</vt:lpstr>
      <vt:lpstr>新細明體</vt:lpstr>
      <vt:lpstr>Microsoft JhengHei UI</vt:lpstr>
      <vt:lpstr>佈景主題1</vt:lpstr>
      <vt:lpstr>專利申請補助流程 暨技轉流程說明會</vt:lpstr>
      <vt:lpstr>國立虎尾科技大學-專利申請流程圖</vt:lpstr>
      <vt:lpstr>作業流程</vt:lpstr>
      <vt:lpstr>申請流程</vt:lpstr>
      <vt:lpstr>PowerPoint 簡報</vt:lpstr>
      <vt:lpstr>PowerPoint 簡報</vt:lpstr>
      <vt:lpstr>PowerPoint 簡報</vt:lpstr>
      <vt:lpstr>科技部衍生專利補助辦法 專利優質化評選－評選機制</vt:lpstr>
      <vt:lpstr>全面導入專利優質化評選機制</vt:lpstr>
      <vt:lpstr>111年度專利時程表</vt:lpstr>
      <vt:lpstr>科研產業化平台計畫-大南方平台 科技部專利優質化評選－提案階段</vt:lpstr>
      <vt:lpstr>科研產業化平台計畫-大南方平台 科技部專利優質化評選－審查階段</vt:lpstr>
      <vt:lpstr>科研產業化平台計畫-大南方平台 科技部專利優質化評選－領證階段</vt:lpstr>
      <vt:lpstr>科研產業化平台計畫-大南方平台 科技部專利優質化評選－維護階段</vt:lpstr>
      <vt:lpstr>［3］技術可替代性紀錄表填寫說明</vt:lpstr>
      <vt:lpstr>[5]維護評估表填寫說明</vt:lpstr>
      <vt:lpstr>[5]維護評估表填寫說明</vt:lpstr>
      <vt:lpstr>[5]維護評估表填寫說明</vt:lpstr>
      <vt:lpstr>[5]維護評估表填寫說明</vt:lpstr>
      <vt:lpstr>[5]維護評估表填寫說明</vt:lpstr>
      <vt:lpstr>本頁僅做為評估無須填寫</vt:lpstr>
      <vt:lpstr>科研產業化平台計畫-大南方平台 科技部專利優質化評選－申請須知</vt:lpstr>
      <vt:lpstr>本校自有專利補助辦法</vt:lpstr>
      <vt:lpstr>校內自有補助辦法</vt:lpstr>
      <vt:lpstr>校內自有補助辦法－申請方式</vt:lpstr>
      <vt:lpstr>校內自有補助辦法－注意事項</vt:lpstr>
      <vt:lpstr>智財技轉組承辦人</vt:lpstr>
      <vt:lpstr> 技術移轉流程暨分配辦法</vt:lpstr>
      <vt:lpstr>技轉移轉金分配原則</vt:lpstr>
      <vt:lpstr>獎勵教師技術移轉材料費－補助辦法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科技部專利補助 說明會</dc:title>
  <dc:creator>admin</dc:creator>
  <cp:lastModifiedBy>admin</cp:lastModifiedBy>
  <cp:revision>156</cp:revision>
  <dcterms:created xsi:type="dcterms:W3CDTF">2020-03-02T02:29:59Z</dcterms:created>
  <dcterms:modified xsi:type="dcterms:W3CDTF">2022-03-16T02:19:22Z</dcterms:modified>
</cp:coreProperties>
</file>